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9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7" r:id="rId10"/>
    <p:sldId id="266" r:id="rId11"/>
    <p:sldId id="268" r:id="rId12"/>
    <p:sldId id="269" r:id="rId13"/>
    <p:sldId id="283" r:id="rId14"/>
    <p:sldId id="284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10091"/>
    <a:srgbClr val="589462"/>
    <a:srgbClr val="FFB8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37" d="100"/>
          <a:sy n="37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D91A-A2EE-4B54-B3C6-F6C67903BA9C}" type="datetime1">
              <a:rPr lang="en-US" smtClean="0"/>
              <a:pPr/>
              <a:t>5/20/14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785C6-EBAF-49D5-AD4D-BABF4DFAAD59}" type="datetime1">
              <a:rPr lang="en-US" smtClean="0"/>
              <a:pPr/>
              <a:t>5/20/14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04122-9A3A-4FD8-98B8-22631F32846C}" type="datetime1">
              <a:rPr lang="en-US" smtClean="0"/>
              <a:pPr/>
              <a:t>5/20/14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9A7B8-0EC4-44C9-AFEF-25E144F11C06}" type="datetime1">
              <a:rPr lang="en-US" smtClean="0"/>
              <a:pPr/>
              <a:t>5/20/14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B47B5-C739-4DAE-AACD-CC58CA843AC4}" type="datetime1">
              <a:rPr lang="en-US" smtClean="0"/>
              <a:pPr/>
              <a:t>5/20/14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AE48-94E6-46E0-BE32-5F0716DE9115}" type="datetime1">
              <a:rPr lang="en-US" smtClean="0"/>
              <a:pPr/>
              <a:t>5/20/14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4C285-8BCE-48FC-97D9-E2837AF38351}" type="datetime1">
              <a:rPr lang="en-US" smtClean="0"/>
              <a:pPr/>
              <a:t>5/20/14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D3E6-EF16-4488-94A4-211508FE4682}" type="datetime1">
              <a:rPr lang="en-US" smtClean="0"/>
              <a:pPr/>
              <a:t>5/20/14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7FB3B-20DA-4D0E-BF16-8262B7156612}" type="datetime1">
              <a:rPr lang="en-US" smtClean="0"/>
              <a:pPr/>
              <a:t>5/20/14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73C2C-6BD0-40EC-8D8D-4D51F089C5EB}" type="datetime1">
              <a:rPr lang="en-US" smtClean="0"/>
              <a:pPr/>
              <a:t>5/20/14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77F5C-EDA7-4864-9756-35769B0E62CF}" type="datetime1">
              <a:rPr lang="en-US" smtClean="0"/>
              <a:pPr/>
              <a:t>5/20/14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8B99C93-F56F-46AB-9EB8-53614A95B15F}" type="datetime1">
              <a:rPr lang="en-US" smtClean="0"/>
              <a:pPr/>
              <a:t>5/20/14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2" Type="http://schemas.openxmlformats.org/officeDocument/2006/relationships/hyperlink" Target="http://www.youtube.com/watch?v=UfwOCVopa7w&amp;list=FLqRvnmtwAx9w-rZmL35txhw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HYlW4oIzVAY" TargetMode="External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2" Type="http://schemas.openxmlformats.org/officeDocument/2006/relationships/hyperlink" Target="http://earthquake.usgs.gov/earthquakes/world/10_largest_world.php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news.nationalgeographic.com/news/2011/03/pictures/110315-nuclear-reactor-japan-tsunami-earthquake-world-photos-meltdown/" TargetMode="External"/><Relationship Id="rId4" Type="http://schemas.openxmlformats.org/officeDocument/2006/relationships/hyperlink" Target="http://www.pep.bc.ca/tsunamis/causes_2.htm" TargetMode="External"/><Relationship Id="rId5" Type="http://schemas.openxmlformats.org/officeDocument/2006/relationships/hyperlink" Target="http://video.nationalgeographic.com/video/environment/environment-natural-disasters/tsunamis/tsunami-101/" TargetMode="External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2" Type="http://schemas.openxmlformats.org/officeDocument/2006/relationships/hyperlink" Target="http://www.youtube.com/watch?v=gPaXXZhBAxg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jpeg"/><Relationship Id="rId3" Type="http://schemas.openxmlformats.org/officeDocument/2006/relationships/hyperlink" Target="http://www.youtube.com/watch?v=-nEUUVPTtUI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Relationship Id="rId3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4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localhost/Volumes/JB%20SCIENCE/Physical%20Science%20EGHS/Chapter%2021%20Planet%20Earth/21.2%20EQ%20and%20Volcanoes/Fault_Lines__Stress__and_Earthquakes.mov" TargetMode="External"/><Relationship Id="rId4" Type="http://schemas.openxmlformats.org/officeDocument/2006/relationships/hyperlink" Target="http://www.youtube.com/watch?v=sA6oZ4YgKCA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3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jpeg"/><Relationship Id="rId3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jpeg"/><Relationship Id="rId3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jpeg"/><Relationship Id="rId3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4" Type="http://schemas.openxmlformats.org/officeDocument/2006/relationships/image" Target="../media/image46.jpeg"/><Relationship Id="rId5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bbc.co.uk/science/earth/collections/mount_vesuvius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highered.mcgraw-hill.com/olcweb/cgi/pluginpop.cgi?it=swf::640::480::/sites/dl/free/0072402466/30425/16_04.swf::Fig.%20%2016.4%20-%20Focus%20of%20an%20Earthquake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x1tb6HwyaHg" TargetMode="External"/><Relationship Id="rId3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pbs.org/wnet/savageearth/animations/wave-primary.html" TargetMode="External"/><Relationship Id="rId3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pbs.org/wnet/savageearth/animations/wave-secondary.html" TargetMode="External"/><Relationship Id="rId3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pbs.org/wnet/savageearth/animations/wave-surface.html" TargetMode="External"/><Relationship Id="rId3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hyperlink" Target="http://www.wwnorton.com/college/geo/animations/how_seismograph_works.htm" TargetMode="External"/><Relationship Id="rId5" Type="http://schemas.openxmlformats.org/officeDocument/2006/relationships/hyperlink" Target="http://www.youtube.com/watch?v=ie7skfk2XG4" TargetMode="External"/><Relationship Id="rId6" Type="http://schemas.openxmlformats.org/officeDocument/2006/relationships/hyperlink" Target="http://earthquake.usgs.gov/monitoring/helicorders/nca/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pp. 738-746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cap="none" dirty="0" smtClean="0"/>
              <a:t>Chapter 21 Section 2</a:t>
            </a:r>
            <a:br>
              <a:rPr lang="en-US" cap="none" dirty="0" smtClean="0"/>
            </a:br>
            <a:r>
              <a:rPr lang="en-US" cap="none" dirty="0" smtClean="0"/>
              <a:t>Earthquakes &amp; Volcanoes</a:t>
            </a:r>
            <a:endParaRPr lang="en-US" cap="non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86400" cy="29049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b="13173"/>
          <a:stretch/>
        </p:blipFill>
        <p:spPr>
          <a:xfrm>
            <a:off x="5486400" y="0"/>
            <a:ext cx="3657600" cy="290497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253306"/>
            <a:ext cx="1043786" cy="16046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9402" y="2904974"/>
            <a:ext cx="2324597" cy="395302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3786" y="5253306"/>
            <a:ext cx="5775616" cy="160469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0329" y="2904974"/>
            <a:ext cx="1054115" cy="2348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1448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Locating the Epicenter</a:t>
            </a:r>
          </a:p>
        </p:txBody>
      </p:sp>
      <p:sp>
        <p:nvSpPr>
          <p:cNvPr id="22530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200" dirty="0">
                <a:latin typeface="Calibri" charset="0"/>
              </a:rPr>
              <a:t>Use </a:t>
            </a:r>
            <a:r>
              <a:rPr lang="en-US" sz="3200" b="1" u="sng" dirty="0">
                <a:solidFill>
                  <a:srgbClr val="FF0000"/>
                </a:solidFill>
                <a:latin typeface="Calibri" charset="0"/>
              </a:rPr>
              <a:t>travel-time curve</a:t>
            </a:r>
          </a:p>
          <a:p>
            <a:pPr eaLnBrk="1" hangingPunct="1"/>
            <a:r>
              <a:rPr lang="en-US" sz="3200" dirty="0">
                <a:latin typeface="Calibri" charset="0"/>
              </a:rPr>
              <a:t>Ex. Difference between P &amp; S waves</a:t>
            </a:r>
            <a:r>
              <a:rPr lang="en-US" sz="3200" dirty="0" smtClean="0">
                <a:latin typeface="Calibri" charset="0"/>
              </a:rPr>
              <a:t>=6.3 min</a:t>
            </a:r>
            <a:r>
              <a:rPr lang="en-US" sz="3200" dirty="0" smtClean="0">
                <a:latin typeface="Calibri" charset="0"/>
                <a:sym typeface="Wingdings"/>
              </a:rPr>
              <a:t></a:t>
            </a:r>
          </a:p>
          <a:p>
            <a:pPr lvl="1"/>
            <a:r>
              <a:rPr lang="en-US" sz="2800" dirty="0" smtClean="0">
                <a:latin typeface="Calibri" charset="0"/>
              </a:rPr>
              <a:t>What</a:t>
            </a:r>
            <a:r>
              <a:rPr lang="ja-JP" altLang="en-US" sz="2800" dirty="0" smtClean="0">
                <a:latin typeface="Calibri" charset="0"/>
              </a:rPr>
              <a:t>’</a:t>
            </a:r>
            <a:r>
              <a:rPr lang="en-US" altLang="ja-JP" sz="2800" dirty="0" smtClean="0">
                <a:latin typeface="Calibri" charset="0"/>
              </a:rPr>
              <a:t>s </a:t>
            </a:r>
            <a:r>
              <a:rPr lang="en-US" altLang="ja-JP" sz="2800" dirty="0">
                <a:latin typeface="Calibri" charset="0"/>
              </a:rPr>
              <a:t>the distance from the epicenter?</a:t>
            </a:r>
          </a:p>
          <a:p>
            <a:pPr lvl="1"/>
            <a:r>
              <a:rPr lang="en-US" sz="2800" dirty="0" smtClean="0">
                <a:latin typeface="Calibri" charset="0"/>
              </a:rPr>
              <a:t>4,000 km</a:t>
            </a:r>
            <a:endParaRPr lang="en-US" sz="2800" dirty="0">
              <a:latin typeface="Calibri" charset="0"/>
            </a:endParaRPr>
          </a:p>
        </p:txBody>
      </p:sp>
      <p:pic>
        <p:nvPicPr>
          <p:cNvPr id="22531" name="Picture 4" descr="http://ww2.lafayette.edu/~malincol/Geol120/traveltime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600200"/>
            <a:ext cx="4581525" cy="513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1369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Big Deal?  What does that tell us…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By looking at travel-times of seismic waves to different stations, we can generate a </a:t>
            </a:r>
            <a:r>
              <a:rPr lang="en-US" b="1" u="sng" dirty="0" smtClean="0">
                <a:solidFill>
                  <a:srgbClr val="FF0000"/>
                </a:solidFill>
                <a:ea typeface="+mn-ea"/>
                <a:cs typeface="+mn-cs"/>
              </a:rPr>
              <a:t>probability</a:t>
            </a:r>
            <a:r>
              <a:rPr lang="en-US" dirty="0" smtClean="0">
                <a:ea typeface="+mn-ea"/>
                <a:cs typeface="+mn-cs"/>
              </a:rPr>
              <a:t> of epicenter location (scale distance on map)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See circles around d</a:t>
            </a:r>
            <a:r>
              <a:rPr lang="en-US" baseline="-25000" dirty="0" smtClean="0">
                <a:ea typeface="+mn-ea"/>
                <a:cs typeface="+mn-cs"/>
              </a:rPr>
              <a:t>1,</a:t>
            </a:r>
            <a:r>
              <a:rPr lang="en-US" dirty="0" smtClean="0">
                <a:ea typeface="+mn-ea"/>
                <a:cs typeface="+mn-cs"/>
              </a:rPr>
              <a:t> d</a:t>
            </a:r>
            <a:r>
              <a:rPr lang="en-US" baseline="-25000" dirty="0" smtClean="0">
                <a:ea typeface="+mn-ea"/>
                <a:cs typeface="+mn-cs"/>
              </a:rPr>
              <a:t>2</a:t>
            </a:r>
            <a:r>
              <a:rPr lang="en-US" dirty="0" smtClean="0">
                <a:ea typeface="+mn-ea"/>
                <a:cs typeface="+mn-cs"/>
              </a:rPr>
              <a:t> and d</a:t>
            </a:r>
            <a:r>
              <a:rPr lang="en-US" baseline="-25000" dirty="0" smtClean="0">
                <a:ea typeface="+mn-ea"/>
                <a:cs typeface="+mn-cs"/>
              </a:rPr>
              <a:t>3</a:t>
            </a:r>
            <a:r>
              <a:rPr lang="en-US" dirty="0" smtClean="0">
                <a:ea typeface="+mn-ea"/>
                <a:cs typeface="+mn-cs"/>
              </a:rPr>
              <a:t>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Where all 3 circles </a:t>
            </a:r>
            <a:r>
              <a:rPr lang="en-US" b="1" u="sng" dirty="0" smtClean="0">
                <a:solidFill>
                  <a:srgbClr val="FF0000"/>
                </a:solidFill>
                <a:ea typeface="+mn-ea"/>
                <a:cs typeface="+mn-cs"/>
              </a:rPr>
              <a:t>intersect</a:t>
            </a:r>
            <a:r>
              <a:rPr lang="en-US" dirty="0" smtClean="0">
                <a:ea typeface="+mn-ea"/>
                <a:cs typeface="+mn-cs"/>
              </a:rPr>
              <a:t> tells us epicenter!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aseline="-25000" dirty="0" smtClean="0">
                <a:hlinkClick r:id="rId2"/>
              </a:rPr>
              <a:t>Quake Movie Trailer</a:t>
            </a:r>
            <a:endParaRPr lang="en-US" baseline="-25000" dirty="0" smtClean="0">
              <a:ea typeface="+mn-ea"/>
              <a:cs typeface="+mn-cs"/>
            </a:endParaRPr>
          </a:p>
        </p:txBody>
      </p:sp>
      <p:pic>
        <p:nvPicPr>
          <p:cNvPr id="23555" name="Picture 2" descr="eqloc.g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35286" y="1600201"/>
            <a:ext cx="4408714" cy="2277514"/>
          </a:xfrm>
          <a:noFill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4728" y="3877715"/>
            <a:ext cx="4679272" cy="298028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686614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Determining Destruction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070429"/>
            <a:ext cx="4724400" cy="4906963"/>
          </a:xfrm>
        </p:spPr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5100" dirty="0" smtClean="0">
                <a:ea typeface="+mn-ea"/>
                <a:cs typeface="+mn-cs"/>
              </a:rPr>
              <a:t>Richter Scale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3800" dirty="0" smtClean="0">
                <a:ea typeface="+mn-ea"/>
              </a:rPr>
              <a:t>measures </a:t>
            </a:r>
            <a:r>
              <a:rPr lang="en-US" sz="3800" b="1" u="sng" dirty="0" smtClean="0">
                <a:solidFill>
                  <a:srgbClr val="FF0000"/>
                </a:solidFill>
                <a:ea typeface="+mn-ea"/>
              </a:rPr>
              <a:t>magnitude</a:t>
            </a:r>
            <a:r>
              <a:rPr lang="en-US" sz="3800" dirty="0" smtClean="0">
                <a:ea typeface="+mn-ea"/>
              </a:rPr>
              <a:t> (energy of largest seismic wave) on </a:t>
            </a:r>
            <a:r>
              <a:rPr lang="en-US" sz="3800" b="1" u="sng" dirty="0" smtClean="0">
                <a:solidFill>
                  <a:srgbClr val="FF0000"/>
                </a:solidFill>
                <a:ea typeface="+mn-ea"/>
              </a:rPr>
              <a:t>1-10 </a:t>
            </a:r>
            <a:r>
              <a:rPr lang="en-US" sz="3800" dirty="0" smtClean="0">
                <a:solidFill>
                  <a:srgbClr val="564B3C"/>
                </a:solidFill>
                <a:ea typeface="+mn-ea"/>
              </a:rPr>
              <a:t>scale</a:t>
            </a:r>
          </a:p>
          <a:p>
            <a:pPr lvl="2">
              <a:buFont typeface="Arial" pitchFamily="34" charset="0"/>
              <a:buChar char="–"/>
              <a:defRPr/>
            </a:pPr>
            <a:r>
              <a:rPr lang="en-US" sz="3200" dirty="0" smtClean="0">
                <a:solidFill>
                  <a:srgbClr val="564B3C"/>
                </a:solidFill>
                <a:ea typeface="+mn-ea"/>
              </a:rPr>
              <a:t> looking at the wave’s </a:t>
            </a:r>
            <a:r>
              <a:rPr lang="en-US" sz="3200" b="1" u="sng" dirty="0" smtClean="0">
                <a:solidFill>
                  <a:srgbClr val="FF0000"/>
                </a:solidFill>
                <a:ea typeface="+mn-ea"/>
              </a:rPr>
              <a:t>largest amplitude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3800" dirty="0" smtClean="0"/>
              <a:t>Each magnitude is </a:t>
            </a:r>
            <a:r>
              <a:rPr lang="en-US" sz="3800" b="1" u="sng" dirty="0" smtClean="0">
                <a:solidFill>
                  <a:srgbClr val="FF0000"/>
                </a:solidFill>
              </a:rPr>
              <a:t>10 times stronger</a:t>
            </a:r>
            <a:r>
              <a:rPr lang="en-US" sz="3800" dirty="0" smtClean="0"/>
              <a:t> than the previous magnitude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sz="3800" dirty="0" smtClean="0"/>
              <a:t>Ex: magnitude </a:t>
            </a:r>
            <a:r>
              <a:rPr lang="en-US" sz="3800" dirty="0"/>
              <a:t>8 earthquake releases as much energy as detonating 6 million tons of </a:t>
            </a:r>
            <a:r>
              <a:rPr lang="en-US" sz="3800" dirty="0" smtClean="0"/>
              <a:t>TNT!</a:t>
            </a:r>
            <a:endParaRPr lang="en-US" sz="3800" dirty="0"/>
          </a:p>
          <a:p>
            <a:pPr lvl="1">
              <a:buFont typeface="Arial" pitchFamily="34" charset="0"/>
              <a:buChar char="–"/>
              <a:defRPr/>
            </a:pPr>
            <a:endParaRPr lang="en-US" dirty="0" smtClean="0">
              <a:ea typeface="+mn-ea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0" y="5297714"/>
            <a:ext cx="4953000" cy="145868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2"/>
              </a:rPr>
              <a:t>Largest EQs Since 1900</a:t>
            </a:r>
            <a:endParaRPr lang="en-US" dirty="0" smtClean="0"/>
          </a:p>
          <a:p>
            <a:pPr>
              <a:defRPr/>
            </a:pPr>
            <a:r>
              <a:rPr lang="en-US" dirty="0">
                <a:hlinkClick r:id="rId3"/>
              </a:rPr>
              <a:t>Predicting Earthquakes?</a:t>
            </a:r>
            <a:r>
              <a:rPr lang="en-US" dirty="0" smtClean="0">
                <a:hlinkClick r:id="rId3"/>
              </a:rPr>
              <a:t>!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0" y="1070429"/>
            <a:ext cx="4318000" cy="354080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572000" y="4611231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/>
              <a:t>Larger earthquakes occur less frequently, the relationship being exponential; for example, roughly ten times as many earthquakes larger than magnitude 4 occur in a particular time period than earthquakes larger than magnitude 5</a:t>
            </a:r>
            <a:r>
              <a:rPr lang="en-US" sz="1400" dirty="0" smtClean="0"/>
              <a:t>. This </a:t>
            </a:r>
            <a:r>
              <a:rPr lang="en-US" sz="1400" dirty="0"/>
              <a:t>is an example of the Gutenberg-Richter law.</a:t>
            </a:r>
          </a:p>
        </p:txBody>
      </p:sp>
      <p:sp>
        <p:nvSpPr>
          <p:cNvPr id="7" name="Rectangle 6"/>
          <p:cNvSpPr/>
          <p:nvPr/>
        </p:nvSpPr>
        <p:spPr>
          <a:xfrm>
            <a:off x="4711918" y="575257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Ex: For </a:t>
            </a:r>
            <a:r>
              <a:rPr lang="en-US" dirty="0"/>
              <a:t>every magnitude 4.0 event there will </a:t>
            </a:r>
            <a:r>
              <a:rPr lang="en-US" dirty="0" smtClean="0"/>
              <a:t>  </a:t>
            </a:r>
          </a:p>
          <a:p>
            <a:r>
              <a:rPr lang="en-US" dirty="0"/>
              <a:t> </a:t>
            </a:r>
            <a:r>
              <a:rPr lang="en-US" dirty="0" smtClean="0"/>
              <a:t>     be </a:t>
            </a:r>
            <a:r>
              <a:rPr lang="en-US" dirty="0"/>
              <a:t>10 magnitude 3.0 quakes and 100 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  magnitude </a:t>
            </a:r>
            <a:r>
              <a:rPr lang="en-US" dirty="0"/>
              <a:t>2.0 quakes.</a:t>
            </a:r>
          </a:p>
        </p:txBody>
      </p:sp>
    </p:spTree>
    <p:extLst>
      <p:ext uri="{BB962C8B-B14F-4D97-AF65-F5344CB8AC3E}">
        <p14:creationId xmlns:p14="http://schemas.microsoft.com/office/powerpoint/2010/main" val="24730561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Determining Destruction </a:t>
            </a:r>
            <a:r>
              <a:rPr lang="en-US" dirty="0" err="1" smtClean="0"/>
              <a:t>con’t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719070"/>
            <a:ext cx="5394705" cy="4948429"/>
          </a:xfrm>
        </p:spPr>
        <p:txBody>
          <a:bodyPr>
            <a:normAutofit fontScale="70000" lnSpcReduction="20000"/>
          </a:bodyPr>
          <a:lstStyle/>
          <a:p>
            <a:r>
              <a:rPr lang="en-US" sz="4100" b="1" u="sng" dirty="0" smtClean="0">
                <a:solidFill>
                  <a:srgbClr val="FF0000"/>
                </a:solidFill>
              </a:rPr>
              <a:t>Modified </a:t>
            </a:r>
            <a:r>
              <a:rPr lang="en-US" sz="4100" b="1" u="sng" dirty="0" err="1" smtClean="0">
                <a:solidFill>
                  <a:srgbClr val="FF0000"/>
                </a:solidFill>
              </a:rPr>
              <a:t>Mercalli</a:t>
            </a:r>
            <a:r>
              <a:rPr lang="en-US" sz="4100" b="1" u="sng" dirty="0" smtClean="0">
                <a:solidFill>
                  <a:srgbClr val="FF0000"/>
                </a:solidFill>
              </a:rPr>
              <a:t> Scale</a:t>
            </a:r>
          </a:p>
          <a:p>
            <a:pPr lvl="1"/>
            <a:r>
              <a:rPr lang="en-US" sz="2800" dirty="0"/>
              <a:t>amount of </a:t>
            </a:r>
            <a:r>
              <a:rPr lang="en-US" sz="2800" b="1" u="sng" dirty="0">
                <a:solidFill>
                  <a:srgbClr val="FF0000"/>
                </a:solidFill>
              </a:rPr>
              <a:t>shaking</a:t>
            </a:r>
            <a:r>
              <a:rPr lang="en-US" sz="2800" dirty="0"/>
              <a:t> experienced at different locations </a:t>
            </a:r>
            <a:r>
              <a:rPr lang="en-US" sz="2800" dirty="0" smtClean="0"/>
              <a:t>(</a:t>
            </a:r>
            <a:r>
              <a:rPr lang="en-US" sz="2800" b="1" u="sng" dirty="0" err="1" smtClean="0">
                <a:solidFill>
                  <a:srgbClr val="FF0000"/>
                </a:solidFill>
              </a:rPr>
              <a:t>intensity</a:t>
            </a:r>
            <a:r>
              <a:rPr lang="en-US" sz="2800" b="1" u="sng" dirty="0" err="1" smtClean="0">
                <a:solidFill>
                  <a:srgbClr val="FF0000"/>
                </a:solidFill>
                <a:sym typeface="Wingdings"/>
              </a:rPr>
              <a:t>damage</a:t>
            </a:r>
            <a:r>
              <a:rPr lang="en-US" sz="2800" dirty="0" smtClean="0"/>
              <a:t>)</a:t>
            </a:r>
          </a:p>
          <a:p>
            <a:r>
              <a:rPr lang="en-US" sz="3300" dirty="0"/>
              <a:t>V</a:t>
            </a:r>
            <a:r>
              <a:rPr lang="en-US" sz="3300" dirty="0" smtClean="0"/>
              <a:t>aries </a:t>
            </a:r>
            <a:r>
              <a:rPr lang="en-US" sz="3300" dirty="0"/>
              <a:t>based </a:t>
            </a:r>
            <a:r>
              <a:rPr lang="en-US" sz="3300" dirty="0" smtClean="0"/>
              <a:t>on:</a:t>
            </a:r>
          </a:p>
          <a:p>
            <a:pPr lvl="1"/>
            <a:r>
              <a:rPr lang="en-US" sz="2800" dirty="0" smtClean="0"/>
              <a:t>overall </a:t>
            </a:r>
            <a:r>
              <a:rPr lang="en-US" sz="2800" b="1" u="sng" dirty="0" smtClean="0">
                <a:solidFill>
                  <a:srgbClr val="FF0000"/>
                </a:solidFill>
              </a:rPr>
              <a:t>magnitude</a:t>
            </a:r>
            <a:endParaRPr lang="en-US" sz="2800" b="1" u="sng" dirty="0">
              <a:solidFill>
                <a:srgbClr val="FF0000"/>
              </a:solidFill>
            </a:endParaRPr>
          </a:p>
          <a:p>
            <a:pPr lvl="1"/>
            <a:r>
              <a:rPr lang="en-US" sz="2800" dirty="0" smtClean="0"/>
              <a:t>how </a:t>
            </a:r>
            <a:r>
              <a:rPr lang="en-US" sz="2800" b="1" u="sng" dirty="0">
                <a:solidFill>
                  <a:srgbClr val="FF0000"/>
                </a:solidFill>
              </a:rPr>
              <a:t>far you are from the fault </a:t>
            </a:r>
            <a:r>
              <a:rPr lang="en-US" sz="2800" dirty="0"/>
              <a:t>that ruptured in the </a:t>
            </a:r>
            <a:r>
              <a:rPr lang="en-US" sz="2800" dirty="0" smtClean="0"/>
              <a:t>earthquake</a:t>
            </a:r>
            <a:endParaRPr lang="en-US" sz="2800" dirty="0"/>
          </a:p>
          <a:p>
            <a:pPr lvl="1"/>
            <a:r>
              <a:rPr lang="en-US" sz="2800" dirty="0" smtClean="0"/>
              <a:t>rock/ land texture or type (i.e. sand vs. concrete)</a:t>
            </a:r>
          </a:p>
          <a:p>
            <a:r>
              <a:rPr lang="en-US" sz="3300" dirty="0" smtClean="0"/>
              <a:t>More </a:t>
            </a:r>
            <a:r>
              <a:rPr lang="en-US" sz="3300" dirty="0"/>
              <a:t>meaningful measure of severity to the </a:t>
            </a:r>
            <a:r>
              <a:rPr lang="en-US" sz="3300" dirty="0" smtClean="0"/>
              <a:t>nonscientist because </a:t>
            </a:r>
            <a:r>
              <a:rPr lang="en-US" sz="3300" dirty="0"/>
              <a:t>intensity refers to the effects actually experienced at that place.</a:t>
            </a:r>
          </a:p>
          <a:p>
            <a:endParaRPr lang="en-US" dirty="0"/>
          </a:p>
          <a:p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5555" t="13577" b="3741"/>
          <a:stretch/>
        </p:blipFill>
        <p:spPr>
          <a:xfrm>
            <a:off x="5016500" y="1447799"/>
            <a:ext cx="4127499" cy="239183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9778" t="10802" r="8656" b="11729"/>
          <a:stretch/>
        </p:blipFill>
        <p:spPr>
          <a:xfrm>
            <a:off x="5016500" y="3619500"/>
            <a:ext cx="4127499" cy="32385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19940108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289838"/>
            <a:ext cx="8260672" cy="1039427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Tsunamis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719071"/>
            <a:ext cx="4648200" cy="4948429"/>
          </a:xfrm>
        </p:spPr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en-US" sz="2900" dirty="0">
                <a:hlinkClick r:id="rId3"/>
              </a:rPr>
              <a:t>Japan March 2011 Tsunami Photos Nat. Geo.</a:t>
            </a:r>
            <a:endParaRPr lang="en-US" sz="2900" dirty="0"/>
          </a:p>
          <a:p>
            <a:pPr>
              <a:defRPr/>
            </a:pPr>
            <a:r>
              <a:rPr lang="en-US" sz="2900" dirty="0">
                <a:hlinkClick r:id="rId4"/>
              </a:rPr>
              <a:t>Tsunami Animation</a:t>
            </a:r>
            <a:endParaRPr lang="en-US" sz="2900" dirty="0"/>
          </a:p>
          <a:p>
            <a:r>
              <a:rPr lang="en-US" sz="3400" u="sng" dirty="0" smtClean="0"/>
              <a:t>Cause</a:t>
            </a:r>
            <a:r>
              <a:rPr lang="en-US" sz="3400" dirty="0" smtClean="0"/>
              <a:t>: </a:t>
            </a:r>
            <a:r>
              <a:rPr lang="en-US" sz="3400" dirty="0"/>
              <a:t>series of ocean waves generated by sudden </a:t>
            </a:r>
            <a:r>
              <a:rPr lang="en-US" sz="3400" b="1" u="sng" dirty="0"/>
              <a:t>displacements</a:t>
            </a:r>
            <a:r>
              <a:rPr lang="en-US" sz="3400" dirty="0"/>
              <a:t> in the sea floor, landslides, or volcanic activity</a:t>
            </a:r>
            <a:r>
              <a:rPr lang="en-US" sz="3400" dirty="0" smtClean="0"/>
              <a:t>.</a:t>
            </a:r>
          </a:p>
          <a:p>
            <a:r>
              <a:rPr lang="en-US" sz="3400" dirty="0"/>
              <a:t>In the </a:t>
            </a:r>
            <a:r>
              <a:rPr lang="en-US" sz="3400" b="1" u="sng" dirty="0"/>
              <a:t>deep ocean</a:t>
            </a:r>
            <a:r>
              <a:rPr lang="en-US" sz="3400" dirty="0"/>
              <a:t>, the tsunami wave may only be a </a:t>
            </a:r>
            <a:r>
              <a:rPr lang="en-US" sz="3400" b="1" u="sng" dirty="0"/>
              <a:t>few inches high. </a:t>
            </a:r>
            <a:endParaRPr lang="en-US" sz="3400" b="1" u="sng" dirty="0" smtClean="0"/>
          </a:p>
          <a:p>
            <a:r>
              <a:rPr lang="en-US" sz="3400" dirty="0" smtClean="0"/>
              <a:t>The </a:t>
            </a:r>
            <a:r>
              <a:rPr lang="en-US" sz="3400" dirty="0"/>
              <a:t>tsunami wave may come gently </a:t>
            </a:r>
            <a:r>
              <a:rPr lang="en-US" sz="3400" b="1" u="sng" dirty="0"/>
              <a:t>ashore</a:t>
            </a:r>
            <a:r>
              <a:rPr lang="en-US" sz="3400" dirty="0"/>
              <a:t> or </a:t>
            </a:r>
            <a:r>
              <a:rPr lang="en-US" sz="3400" b="1" u="sng" dirty="0"/>
              <a:t>may increase in height</a:t>
            </a:r>
            <a:r>
              <a:rPr lang="en-US" sz="3400" dirty="0"/>
              <a:t> to become a fast moving wall of turbulent water several meters high</a:t>
            </a:r>
            <a:r>
              <a:rPr lang="en-US" sz="3400" dirty="0" smtClean="0"/>
              <a:t>.</a:t>
            </a:r>
          </a:p>
          <a:p>
            <a:r>
              <a:rPr lang="en-US" sz="2600" dirty="0" smtClean="0">
                <a:hlinkClick r:id="rId5"/>
              </a:rPr>
              <a:t>Tsunamis 101</a:t>
            </a:r>
            <a:endParaRPr lang="en-US" sz="2600" dirty="0" smtClean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8200" y="1719071"/>
            <a:ext cx="4241800" cy="25019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71832" y="4241800"/>
            <a:ext cx="1418167" cy="24257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48200" y="4220970"/>
            <a:ext cx="2823632" cy="244652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969168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5" descr="http://www.scienceclarified.com/images/uesc_10_img06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8" name="Title 1"/>
          <p:cNvSpPr>
            <a:spLocks noGrp="1"/>
          </p:cNvSpPr>
          <p:nvPr>
            <p:ph type="ctrTitle"/>
          </p:nvPr>
        </p:nvSpPr>
        <p:spPr>
          <a:xfrm>
            <a:off x="533400" y="5029200"/>
            <a:ext cx="7772400" cy="1470025"/>
          </a:xfrm>
        </p:spPr>
        <p:txBody>
          <a:bodyPr/>
          <a:lstStyle/>
          <a:p>
            <a:pPr eaLnBrk="1" hangingPunct="1"/>
            <a:r>
              <a:rPr lang="en-US" sz="9600" b="1" dirty="0">
                <a:solidFill>
                  <a:schemeClr val="bg1"/>
                </a:solidFill>
                <a:latin typeface="Calibri" charset="0"/>
                <a:hlinkClick r:id="rId3"/>
              </a:rPr>
              <a:t>Volcanoes</a:t>
            </a:r>
            <a:endParaRPr lang="en-US" sz="9600" b="1" dirty="0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14340" name="TextBox 4"/>
          <p:cNvSpPr txBox="1">
            <a:spLocks noChangeArrowheads="1"/>
          </p:cNvSpPr>
          <p:nvPr/>
        </p:nvSpPr>
        <p:spPr bwMode="auto">
          <a:xfrm>
            <a:off x="304800" y="381000"/>
            <a:ext cx="1684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>
                <a:solidFill>
                  <a:schemeClr val="bg1"/>
                </a:solidFill>
              </a:rPr>
              <a:t>Mt. St. Helens</a:t>
            </a:r>
          </a:p>
        </p:txBody>
      </p:sp>
    </p:spTree>
    <p:extLst>
      <p:ext uri="{BB962C8B-B14F-4D97-AF65-F5344CB8AC3E}">
        <p14:creationId xmlns:p14="http://schemas.microsoft.com/office/powerpoint/2010/main" val="2503456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400" b="1" dirty="0">
                <a:latin typeface="Calibri" charset="0"/>
              </a:rPr>
              <a:t>Zones of Volcanism</a:t>
            </a:r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27432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800" u="sng" dirty="0">
                <a:latin typeface="Calibri" charset="0"/>
              </a:rPr>
              <a:t>Volcanism</a:t>
            </a:r>
            <a:r>
              <a:rPr lang="en-US" sz="2800" dirty="0">
                <a:latin typeface="Calibri" charset="0"/>
              </a:rPr>
              <a:t>: </a:t>
            </a:r>
            <a:r>
              <a:rPr lang="en-US" sz="2800" b="1" u="sng" dirty="0">
                <a:solidFill>
                  <a:srgbClr val="FF0000"/>
                </a:solidFill>
                <a:latin typeface="Calibri" charset="0"/>
              </a:rPr>
              <a:t>all the processes associated with the release of magma, hot fluids, and gas</a:t>
            </a:r>
          </a:p>
          <a:p>
            <a:pPr eaLnBrk="1" hangingPunct="1"/>
            <a:r>
              <a:rPr lang="en-US" sz="2800" dirty="0">
                <a:latin typeface="Calibri" charset="0"/>
              </a:rPr>
              <a:t>Fueled by </a:t>
            </a:r>
            <a:r>
              <a:rPr lang="en-US" sz="2800" b="1" u="sng" dirty="0">
                <a:solidFill>
                  <a:srgbClr val="FF0000"/>
                </a:solidFill>
                <a:latin typeface="Calibri" charset="0"/>
              </a:rPr>
              <a:t>magma</a:t>
            </a:r>
          </a:p>
          <a:p>
            <a:pPr lvl="1" eaLnBrk="1" hangingPunct="1"/>
            <a:r>
              <a:rPr lang="en-US" sz="2400" dirty="0">
                <a:latin typeface="Calibri" charset="0"/>
              </a:rPr>
              <a:t>Rises to surface because </a:t>
            </a:r>
            <a:r>
              <a:rPr lang="en-US" sz="2400" b="1" u="sng" dirty="0">
                <a:solidFill>
                  <a:srgbClr val="FF0000"/>
                </a:solidFill>
                <a:latin typeface="Calibri" charset="0"/>
              </a:rPr>
              <a:t>less dense </a:t>
            </a:r>
          </a:p>
          <a:p>
            <a:pPr lvl="1" eaLnBrk="1" hangingPunct="1"/>
            <a:r>
              <a:rPr lang="en-US" sz="2400" dirty="0">
                <a:latin typeface="Calibri" charset="0"/>
              </a:rPr>
              <a:t>Called lava once at </a:t>
            </a:r>
            <a:r>
              <a:rPr lang="en-US" sz="2400" b="1" u="sng" dirty="0">
                <a:solidFill>
                  <a:srgbClr val="FF0000"/>
                </a:solidFill>
                <a:latin typeface="Calibri" charset="0"/>
              </a:rPr>
              <a:t>surface</a:t>
            </a:r>
          </a:p>
        </p:txBody>
      </p:sp>
      <p:pic>
        <p:nvPicPr>
          <p:cNvPr id="15363" name="Picture 5" descr="Mount Etna ash plum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24782"/>
            <a:ext cx="5123486" cy="333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6" descr="Volcano 287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486" y="1707658"/>
            <a:ext cx="4020514" cy="5150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7579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b="1" dirty="0">
                <a:latin typeface="Calibri" charset="0"/>
              </a:rPr>
              <a:t>Location of Volcanoes</a:t>
            </a:r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>
          <a:xfrm>
            <a:off x="228600" y="685800"/>
            <a:ext cx="8686800" cy="266700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en-US" sz="2800" dirty="0">
                <a:latin typeface="Calibri" charset="0"/>
              </a:rPr>
              <a:t>NOT RANDOM!</a:t>
            </a:r>
          </a:p>
          <a:p>
            <a:pPr eaLnBrk="1" hangingPunct="1"/>
            <a:r>
              <a:rPr lang="en-US" sz="3200" dirty="0">
                <a:latin typeface="Calibri" charset="0"/>
              </a:rPr>
              <a:t>Mostly determined by </a:t>
            </a:r>
            <a:r>
              <a:rPr lang="en-US" sz="3200" b="1" u="sng" dirty="0">
                <a:solidFill>
                  <a:srgbClr val="FF0000"/>
                </a:solidFill>
                <a:latin typeface="Calibri" charset="0"/>
              </a:rPr>
              <a:t>plate boundaries</a:t>
            </a:r>
          </a:p>
          <a:p>
            <a:pPr lvl="1" eaLnBrk="1" hangingPunct="1"/>
            <a:r>
              <a:rPr lang="en-US" sz="2800" dirty="0">
                <a:latin typeface="Calibri" charset="0"/>
              </a:rPr>
              <a:t>Most at </a:t>
            </a:r>
            <a:r>
              <a:rPr lang="en-US" sz="2800" b="1" u="sng" dirty="0">
                <a:solidFill>
                  <a:srgbClr val="FF0000"/>
                </a:solidFill>
                <a:latin typeface="Calibri" charset="0"/>
              </a:rPr>
              <a:t>convergent</a:t>
            </a:r>
            <a:r>
              <a:rPr lang="en-US" sz="2800" dirty="0">
                <a:latin typeface="Calibri" charset="0"/>
              </a:rPr>
              <a:t> and </a:t>
            </a:r>
            <a:r>
              <a:rPr lang="en-US" sz="2800" b="1" u="sng" dirty="0">
                <a:solidFill>
                  <a:srgbClr val="FF0000"/>
                </a:solidFill>
                <a:latin typeface="Calibri" charset="0"/>
              </a:rPr>
              <a:t>divergent</a:t>
            </a:r>
            <a:r>
              <a:rPr lang="en-US" sz="2800" dirty="0">
                <a:latin typeface="Calibri" charset="0"/>
              </a:rPr>
              <a:t> boundaries</a:t>
            </a:r>
          </a:p>
          <a:p>
            <a:pPr lvl="1" eaLnBrk="1" hangingPunct="1"/>
            <a:r>
              <a:rPr lang="en-US" sz="2800" dirty="0">
                <a:latin typeface="Calibri" charset="0"/>
              </a:rPr>
              <a:t>5% far from boundaries</a:t>
            </a:r>
          </a:p>
        </p:txBody>
      </p:sp>
      <p:pic>
        <p:nvPicPr>
          <p:cNvPr id="16387" name="Picture 2" descr="Image Detai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43200"/>
            <a:ext cx="91440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8584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b="1" dirty="0">
                <a:latin typeface="Calibri" charset="0"/>
              </a:rPr>
              <a:t>Major Belt of </a:t>
            </a:r>
            <a:r>
              <a:rPr lang="en-US" sz="3600" b="1" i="1" u="sng" dirty="0">
                <a:latin typeface="Calibri" charset="0"/>
              </a:rPr>
              <a:t>Convergent</a:t>
            </a:r>
            <a:r>
              <a:rPr lang="en-US" sz="3600" b="1" dirty="0">
                <a:latin typeface="Calibri" charset="0"/>
              </a:rPr>
              <a:t> Volcanoes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4191000" cy="5867400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None/>
              <a:defRPr/>
            </a:pPr>
            <a:r>
              <a:rPr lang="en-US" sz="2800" b="1" dirty="0" smtClean="0">
                <a:ea typeface="+mn-ea"/>
                <a:cs typeface="+mn-cs"/>
              </a:rPr>
              <a:t>Circum-Pacific Belt (Pacific Ring of Fire)</a:t>
            </a:r>
          </a:p>
          <a:p>
            <a:pPr marL="914400" lvl="1" indent="-514350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2800" dirty="0" smtClean="0">
                <a:ea typeface="+mn-ea"/>
              </a:rPr>
              <a:t>Outlines the </a:t>
            </a:r>
            <a:r>
              <a:rPr lang="en-US" sz="2800" b="1" u="sng" dirty="0" smtClean="0">
                <a:solidFill>
                  <a:srgbClr val="FF0000"/>
                </a:solidFill>
                <a:ea typeface="+mn-ea"/>
              </a:rPr>
              <a:t>Pacific</a:t>
            </a:r>
            <a:r>
              <a:rPr lang="en-US" sz="2800" dirty="0" smtClean="0">
                <a:ea typeface="+mn-ea"/>
              </a:rPr>
              <a:t> Plate </a:t>
            </a:r>
          </a:p>
          <a:p>
            <a:pPr marL="914400" lvl="1" indent="-514350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2800" b="1" u="sng" dirty="0" smtClean="0">
                <a:solidFill>
                  <a:srgbClr val="FF0000"/>
                </a:solidFill>
              </a:rPr>
              <a:t>Convergent</a:t>
            </a:r>
            <a:r>
              <a:rPr lang="en-US" sz="2800" dirty="0" smtClean="0"/>
              <a:t> volcanism:</a:t>
            </a:r>
          </a:p>
          <a:p>
            <a:pPr marL="1188720" lvl="2" indent="-514350">
              <a:buFont typeface="Arial" pitchFamily="34" charset="0"/>
              <a:buChar char="–"/>
              <a:defRPr/>
            </a:pPr>
            <a:r>
              <a:rPr lang="en-US" sz="2600" dirty="0" smtClean="0">
                <a:ea typeface="+mn-ea"/>
              </a:rPr>
              <a:t>Plates colliding</a:t>
            </a:r>
          </a:p>
          <a:p>
            <a:pPr marL="1188720" lvl="2" indent="-514350">
              <a:buFont typeface="Arial" pitchFamily="34" charset="0"/>
              <a:buChar char="–"/>
              <a:defRPr/>
            </a:pPr>
            <a:r>
              <a:rPr lang="en-US" sz="2600" dirty="0" smtClean="0"/>
              <a:t>Continental </a:t>
            </a:r>
            <a:r>
              <a:rPr lang="en-US" sz="2600" b="1" u="sng" dirty="0" err="1" smtClean="0">
                <a:solidFill>
                  <a:srgbClr val="FF0000"/>
                </a:solidFill>
              </a:rPr>
              <a:t>subduction</a:t>
            </a:r>
            <a:r>
              <a:rPr lang="en-US" sz="2600" dirty="0" smtClean="0"/>
              <a:t> zones</a:t>
            </a:r>
          </a:p>
          <a:p>
            <a:pPr marL="1188720" lvl="2" indent="-514350">
              <a:buFont typeface="Arial" pitchFamily="34" charset="0"/>
              <a:buChar char="–"/>
              <a:defRPr/>
            </a:pPr>
            <a:r>
              <a:rPr lang="en-US" sz="2600" dirty="0" smtClean="0"/>
              <a:t>Characterized by </a:t>
            </a:r>
            <a:r>
              <a:rPr lang="en-US" sz="2600" b="1" u="sng" dirty="0" smtClean="0">
                <a:solidFill>
                  <a:srgbClr val="FF0000"/>
                </a:solidFill>
              </a:rPr>
              <a:t>explosive</a:t>
            </a:r>
            <a:r>
              <a:rPr lang="en-US" sz="2600" dirty="0" smtClean="0">
                <a:ea typeface="+mn-ea"/>
              </a:rPr>
              <a:t> eruptions</a:t>
            </a:r>
          </a:p>
        </p:txBody>
      </p:sp>
      <p:pic>
        <p:nvPicPr>
          <p:cNvPr id="18435" name="Picture 4" descr="Image Detail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7" b="3119"/>
          <a:stretch/>
        </p:blipFill>
        <p:spPr bwMode="auto">
          <a:xfrm>
            <a:off x="4191000" y="990600"/>
            <a:ext cx="49530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74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5" descr="http://www.revisionworld.com/files/seaflo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31862"/>
            <a:ext cx="9144000" cy="232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3124200" y="0"/>
            <a:ext cx="3072153" cy="16002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400" b="1" i="1" u="sng" dirty="0">
                <a:latin typeface="Calibri" charset="0"/>
              </a:rPr>
              <a:t>Divergent</a:t>
            </a:r>
            <a:r>
              <a:rPr lang="en-US" sz="4400" b="1" dirty="0">
                <a:latin typeface="Calibri" charset="0"/>
              </a:rPr>
              <a:t> Volcanism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429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800" dirty="0">
                <a:latin typeface="Calibri" charset="0"/>
              </a:rPr>
              <a:t>Formed </a:t>
            </a:r>
            <a:r>
              <a:rPr lang="en-US" sz="2800" dirty="0" smtClean="0">
                <a:latin typeface="Calibri" charset="0"/>
              </a:rPr>
              <a:t>where </a:t>
            </a:r>
            <a:r>
              <a:rPr lang="en-US" sz="2800" b="1" u="sng" dirty="0">
                <a:solidFill>
                  <a:srgbClr val="FF0000"/>
                </a:solidFill>
                <a:latin typeface="Calibri" charset="0"/>
              </a:rPr>
              <a:t>plates </a:t>
            </a:r>
            <a:r>
              <a:rPr lang="en-US" sz="2800" b="1" u="sng" dirty="0" smtClean="0">
                <a:solidFill>
                  <a:srgbClr val="FF0000"/>
                </a:solidFill>
                <a:latin typeface="Calibri" charset="0"/>
              </a:rPr>
              <a:t>move </a:t>
            </a:r>
            <a:r>
              <a:rPr lang="en-US" sz="2800" b="1" u="sng" dirty="0">
                <a:solidFill>
                  <a:srgbClr val="FF0000"/>
                </a:solidFill>
                <a:latin typeface="Calibri" charset="0"/>
              </a:rPr>
              <a:t>apart</a:t>
            </a:r>
          </a:p>
          <a:p>
            <a:pPr eaLnBrk="1" hangingPunct="1"/>
            <a:r>
              <a:rPr lang="en-US" sz="2800" dirty="0">
                <a:latin typeface="Calibri" charset="0"/>
              </a:rPr>
              <a:t>New ocean floor is </a:t>
            </a:r>
            <a:r>
              <a:rPr lang="en-US" sz="2800" b="1" u="sng" dirty="0">
                <a:solidFill>
                  <a:srgbClr val="FF0000"/>
                </a:solidFill>
                <a:latin typeface="Calibri" charset="0"/>
              </a:rPr>
              <a:t>produced</a:t>
            </a:r>
            <a:r>
              <a:rPr lang="en-US" sz="2800" dirty="0">
                <a:latin typeface="Calibri" charset="0"/>
              </a:rPr>
              <a:t> here</a:t>
            </a:r>
          </a:p>
          <a:p>
            <a:pPr eaLnBrk="1" hangingPunct="1"/>
            <a:r>
              <a:rPr lang="en-US" sz="2800" dirty="0">
                <a:latin typeface="Calibri" charset="0"/>
              </a:rPr>
              <a:t>Pillow lava forms at ocean ridges</a:t>
            </a:r>
          </a:p>
          <a:p>
            <a:pPr eaLnBrk="1" hangingPunct="1"/>
            <a:r>
              <a:rPr lang="en-US" sz="2800" dirty="0">
                <a:latin typeface="Calibri" charset="0"/>
              </a:rPr>
              <a:t>Characterized by </a:t>
            </a:r>
            <a:r>
              <a:rPr lang="en-US" sz="2800" b="1" u="sng" dirty="0">
                <a:solidFill>
                  <a:srgbClr val="FF0000"/>
                </a:solidFill>
                <a:latin typeface="Calibri" charset="0"/>
              </a:rPr>
              <a:t>non-explosive eruptions</a:t>
            </a:r>
          </a:p>
          <a:p>
            <a:pPr eaLnBrk="1" hangingPunct="1"/>
            <a:r>
              <a:rPr lang="en-US" sz="2800" dirty="0">
                <a:latin typeface="Calibri" charset="0"/>
              </a:rPr>
              <a:t>About 2/3 of Earth</a:t>
            </a:r>
            <a:r>
              <a:rPr lang="ja-JP" altLang="en-US" sz="2800" dirty="0">
                <a:latin typeface="Calibri" charset="0"/>
              </a:rPr>
              <a:t>’</a:t>
            </a:r>
            <a:r>
              <a:rPr lang="en-US" altLang="ja-JP" sz="2800" dirty="0">
                <a:latin typeface="Calibri" charset="0"/>
              </a:rPr>
              <a:t>s volcanoes occur at divergent </a:t>
            </a:r>
            <a:r>
              <a:rPr lang="en-US" altLang="ja-JP" sz="2800" dirty="0" smtClean="0">
                <a:latin typeface="Calibri" charset="0"/>
              </a:rPr>
              <a:t>boundaries</a:t>
            </a:r>
          </a:p>
          <a:p>
            <a:pPr lvl="1"/>
            <a:r>
              <a:rPr lang="en-US" dirty="0" smtClean="0">
                <a:latin typeface="Calibri" charset="0"/>
              </a:rPr>
              <a:t>Ex: </a:t>
            </a:r>
            <a:r>
              <a:rPr lang="en-US" b="1" u="sng" dirty="0" smtClean="0">
                <a:solidFill>
                  <a:srgbClr val="FF0000"/>
                </a:solidFill>
                <a:latin typeface="Calibri" charset="0"/>
              </a:rPr>
              <a:t>Icelandic volcanoes</a:t>
            </a:r>
            <a:r>
              <a:rPr lang="en-US" dirty="0" smtClean="0">
                <a:latin typeface="Calibri" charset="0"/>
                <a:sym typeface="Wingdings"/>
              </a:rPr>
              <a:t> uncharacteristically explosive due to hot spot</a:t>
            </a:r>
            <a:endParaRPr lang="en-US" dirty="0">
              <a:latin typeface="Calibri" charset="0"/>
            </a:endParaRPr>
          </a:p>
        </p:txBody>
      </p:sp>
      <p:pic>
        <p:nvPicPr>
          <p:cNvPr id="21508" name="Picture 7" descr="http://images.volcanodiscovery.com/uploads/tx_volcanoes/hekla_89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353" y="0"/>
            <a:ext cx="2947647" cy="3108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9" descr="Hekla in eruption in March 2000 with the large black lava flow in the foreground from that eruption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385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3947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5284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b="1" dirty="0" smtClean="0">
                <a:solidFill>
                  <a:srgbClr val="FFFFFF"/>
                </a:solidFill>
              </a:rPr>
              <a:t>Earthquakes</a:t>
            </a:r>
            <a:endParaRPr lang="en-US" sz="9600" b="1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3600" dirty="0" smtClean="0">
              <a:solidFill>
                <a:schemeClr val="bg1"/>
              </a:solidFill>
            </a:endParaRPr>
          </a:p>
          <a:p>
            <a:r>
              <a:rPr lang="en-US" sz="3600" dirty="0" smtClean="0">
                <a:solidFill>
                  <a:schemeClr val="bg1"/>
                </a:solidFill>
              </a:rPr>
              <a:t>Occur due to </a:t>
            </a:r>
            <a:r>
              <a:rPr lang="en-US" sz="3600" b="1" u="sng" dirty="0" smtClean="0">
                <a:solidFill>
                  <a:srgbClr val="FFFF00"/>
                </a:solidFill>
              </a:rPr>
              <a:t>plate movement</a:t>
            </a:r>
            <a:r>
              <a:rPr lang="en-US" sz="3600" dirty="0" smtClean="0">
                <a:solidFill>
                  <a:schemeClr val="bg1"/>
                </a:solidFill>
                <a:sym typeface="Wingdings"/>
              </a:rPr>
              <a:t> </a:t>
            </a:r>
            <a:r>
              <a:rPr lang="en-US" sz="3600" b="1" u="sng" dirty="0" smtClean="0">
                <a:solidFill>
                  <a:srgbClr val="FFFF00"/>
                </a:solidFill>
                <a:sym typeface="Wingdings"/>
              </a:rPr>
              <a:t>faults</a:t>
            </a:r>
          </a:p>
          <a:p>
            <a:r>
              <a:rPr lang="en-US" sz="3200" dirty="0" smtClean="0">
                <a:solidFill>
                  <a:srgbClr val="FFFFFF"/>
                </a:solidFill>
                <a:sym typeface="Wingdings"/>
                <a:hlinkClick r:id="rId3" action="ppaction://hlinkfile"/>
              </a:rPr>
              <a:t>Introduction to Earthquakes</a:t>
            </a:r>
            <a:endParaRPr lang="en-US" sz="3200" dirty="0" smtClean="0">
              <a:solidFill>
                <a:srgbClr val="FFFFFF"/>
              </a:solidFill>
              <a:sym typeface="Wingdings"/>
            </a:endParaRPr>
          </a:p>
          <a:p>
            <a:r>
              <a:rPr lang="en-US" sz="3200" dirty="0" smtClean="0">
                <a:solidFill>
                  <a:srgbClr val="FFFFFF"/>
                </a:solidFill>
                <a:sym typeface="Wingdings"/>
                <a:hlinkClick r:id="rId4"/>
              </a:rPr>
              <a:t>It’s an Earthquake Song</a:t>
            </a:r>
            <a:endParaRPr lang="en-US" sz="3200" dirty="0" smtClean="0">
              <a:solidFill>
                <a:srgbClr val="FFFFFF"/>
              </a:solidFill>
              <a:sym typeface="Wingdings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6789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5400" b="1" dirty="0">
                <a:latin typeface="Calibri" charset="0"/>
              </a:rPr>
              <a:t>Hot Spots</a:t>
            </a:r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>
          <a:xfrm>
            <a:off x="304800" y="914400"/>
            <a:ext cx="8534400" cy="2743200"/>
          </a:xfrm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en-US" sz="3200" dirty="0">
                <a:latin typeface="Calibri" charset="0"/>
              </a:rPr>
              <a:t>Unusually hot regions of Earth</a:t>
            </a:r>
            <a:r>
              <a:rPr lang="ja-JP" altLang="en-US" sz="3200" dirty="0">
                <a:latin typeface="Calibri" charset="0"/>
              </a:rPr>
              <a:t>’</a:t>
            </a:r>
            <a:r>
              <a:rPr lang="en-US" altLang="ja-JP" sz="3200" dirty="0">
                <a:latin typeface="Calibri" charset="0"/>
              </a:rPr>
              <a:t>s mantle where high-temperature plumes (columns) of </a:t>
            </a:r>
            <a:r>
              <a:rPr lang="en-US" altLang="ja-JP" sz="3200" b="1" u="sng" dirty="0">
                <a:solidFill>
                  <a:srgbClr val="FF0000"/>
                </a:solidFill>
                <a:latin typeface="Calibri" charset="0"/>
              </a:rPr>
              <a:t>magma</a:t>
            </a:r>
            <a:r>
              <a:rPr lang="en-US" altLang="ja-JP" sz="3200" dirty="0">
                <a:latin typeface="Calibri" charset="0"/>
              </a:rPr>
              <a:t> rise to the surface</a:t>
            </a:r>
          </a:p>
          <a:p>
            <a:pPr eaLnBrk="1" hangingPunct="1"/>
            <a:r>
              <a:rPr lang="en-US" sz="3200" dirty="0">
                <a:latin typeface="Calibri" charset="0"/>
              </a:rPr>
              <a:t>Usually form </a:t>
            </a:r>
            <a:r>
              <a:rPr lang="en-US" sz="3200" b="1" u="sng" dirty="0">
                <a:solidFill>
                  <a:srgbClr val="FF0000"/>
                </a:solidFill>
                <a:latin typeface="Calibri" charset="0"/>
              </a:rPr>
              <a:t>far from</a:t>
            </a:r>
            <a:r>
              <a:rPr lang="en-US" sz="3200" dirty="0">
                <a:latin typeface="Calibri" charset="0"/>
              </a:rPr>
              <a:t> plate boundaries</a:t>
            </a:r>
          </a:p>
          <a:p>
            <a:pPr eaLnBrk="1" hangingPunct="1"/>
            <a:r>
              <a:rPr lang="en-US" sz="3200" dirty="0">
                <a:latin typeface="Calibri" charset="0"/>
              </a:rPr>
              <a:t>Stationary – </a:t>
            </a:r>
            <a:r>
              <a:rPr lang="en-US" sz="3200" b="1" u="sng" dirty="0">
                <a:solidFill>
                  <a:srgbClr val="FF0000"/>
                </a:solidFill>
                <a:latin typeface="Calibri" charset="0"/>
              </a:rPr>
              <a:t>plate moves over </a:t>
            </a:r>
            <a:r>
              <a:rPr lang="en-US" sz="3200" b="1" u="sng" dirty="0" smtClean="0">
                <a:solidFill>
                  <a:srgbClr val="FF0000"/>
                </a:solidFill>
                <a:latin typeface="Calibri" charset="0"/>
              </a:rPr>
              <a:t>spot</a:t>
            </a:r>
          </a:p>
          <a:p>
            <a:pPr lvl="1"/>
            <a:r>
              <a:rPr lang="en-US" sz="2800" dirty="0" smtClean="0">
                <a:latin typeface="Calibri" charset="0"/>
              </a:rPr>
              <a:t>Ex: </a:t>
            </a:r>
            <a:r>
              <a:rPr lang="en-US" sz="2800" dirty="0" smtClean="0">
                <a:solidFill>
                  <a:schemeClr val="tx1"/>
                </a:solidFill>
                <a:latin typeface="Calibri" charset="0"/>
              </a:rPr>
              <a:t>Hawaiian Islands</a:t>
            </a:r>
            <a:endParaRPr lang="en-US" sz="2800" dirty="0">
              <a:solidFill>
                <a:schemeClr val="tx1"/>
              </a:solidFill>
              <a:latin typeface="Calibri" charset="0"/>
            </a:endParaRPr>
          </a:p>
        </p:txBody>
      </p:sp>
      <p:pic>
        <p:nvPicPr>
          <p:cNvPr id="22531" name="Picture 5" descr="http://4.bp.blogspot.com/_Jlv_FCX5cRg/R3x7U5j2HxI/AAAAAAAAASY/sz9RUNn31Cs/s400/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57600"/>
            <a:ext cx="4882639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http://quakeinfo.ucsd.edu/~gabi/erth15-05/lecture09/hawaii-diag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2640" y="3043134"/>
            <a:ext cx="4261360" cy="3814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882639" y="6027002"/>
            <a:ext cx="42613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Bend in chain</a:t>
            </a:r>
            <a:r>
              <a:rPr lang="en-US" sz="2400" b="1" dirty="0" smtClean="0">
                <a:sym typeface="Wingdings"/>
              </a:rPr>
              <a:t> </a:t>
            </a:r>
            <a:r>
              <a:rPr lang="en-US" sz="2400" b="1" dirty="0" smtClean="0"/>
              <a:t>change in direction of plate movement!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03320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800" b="1" dirty="0">
                <a:latin typeface="Calibri" charset="0"/>
              </a:rPr>
              <a:t>Volcano Anatomy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14714"/>
            <a:ext cx="8763000" cy="495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u="sng" dirty="0" smtClean="0">
                <a:ea typeface="+mn-ea"/>
                <a:cs typeface="+mn-cs"/>
              </a:rPr>
              <a:t>Conduit</a:t>
            </a:r>
            <a:r>
              <a:rPr lang="en-US" sz="2800" dirty="0" smtClean="0">
                <a:ea typeface="+mn-ea"/>
                <a:cs typeface="+mn-cs"/>
              </a:rPr>
              <a:t>: tube-like structure that </a:t>
            </a:r>
            <a:r>
              <a:rPr lang="en-US" sz="2800" b="1" u="sng" dirty="0" smtClean="0">
                <a:solidFill>
                  <a:srgbClr val="FF0000"/>
                </a:solidFill>
                <a:ea typeface="+mn-ea"/>
                <a:cs typeface="+mn-cs"/>
              </a:rPr>
              <a:t>magma travels through to surface </a:t>
            </a:r>
            <a:endParaRPr lang="en-US" sz="1400" dirty="0" smtClean="0"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u="sng" dirty="0" smtClean="0">
                <a:ea typeface="+mn-ea"/>
                <a:cs typeface="+mn-cs"/>
              </a:rPr>
              <a:t>Vent</a:t>
            </a:r>
            <a:r>
              <a:rPr lang="en-US" sz="2800" dirty="0" smtClean="0">
                <a:ea typeface="+mn-ea"/>
                <a:cs typeface="+mn-cs"/>
              </a:rPr>
              <a:t>: </a:t>
            </a:r>
            <a:r>
              <a:rPr lang="en-US" sz="2800" b="1" u="sng" dirty="0" smtClean="0">
                <a:solidFill>
                  <a:srgbClr val="FF0000"/>
                </a:solidFill>
                <a:ea typeface="+mn-ea"/>
                <a:cs typeface="+mn-cs"/>
              </a:rPr>
              <a:t>opening that lava comes out of</a:t>
            </a:r>
            <a:endParaRPr lang="en-US" sz="1600" dirty="0" smtClean="0"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u="sng" dirty="0" smtClean="0">
                <a:ea typeface="+mn-ea"/>
                <a:cs typeface="+mn-cs"/>
              </a:rPr>
              <a:t>Crater</a:t>
            </a:r>
            <a:r>
              <a:rPr lang="en-US" sz="2800" dirty="0" smtClean="0">
                <a:ea typeface="+mn-ea"/>
                <a:cs typeface="+mn-cs"/>
              </a:rPr>
              <a:t>: bowl-shaped depression </a:t>
            </a:r>
            <a:r>
              <a:rPr lang="en-US" sz="2800" b="1" u="sng" dirty="0" smtClean="0">
                <a:solidFill>
                  <a:srgbClr val="FF0000"/>
                </a:solidFill>
                <a:ea typeface="+mn-ea"/>
                <a:cs typeface="+mn-cs"/>
              </a:rPr>
              <a:t>around</a:t>
            </a:r>
            <a:r>
              <a:rPr lang="en-US" sz="2800" dirty="0" smtClean="0">
                <a:ea typeface="+mn-ea"/>
                <a:cs typeface="+mn-cs"/>
              </a:rPr>
              <a:t> the vent 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2400" dirty="0" smtClean="0">
                <a:ea typeface="+mn-ea"/>
              </a:rPr>
              <a:t>Usually </a:t>
            </a:r>
            <a:r>
              <a:rPr lang="en-US" sz="2400" i="1" dirty="0" smtClean="0">
                <a:ea typeface="+mn-ea"/>
              </a:rPr>
              <a:t>less than </a:t>
            </a:r>
            <a:r>
              <a:rPr lang="en-US" sz="2400" dirty="0" smtClean="0">
                <a:ea typeface="+mn-ea"/>
              </a:rPr>
              <a:t>1 km (0.6 mi)</a:t>
            </a:r>
          </a:p>
          <a:p>
            <a:pPr marL="411480" lvl="1" indent="0" eaLnBrk="1" fontAlgn="auto" hangingPunct="1">
              <a:spcAft>
                <a:spcPts val="0"/>
              </a:spcAft>
              <a:buNone/>
              <a:defRPr/>
            </a:pPr>
            <a:r>
              <a:rPr lang="en-US" sz="2400" dirty="0"/>
              <a:t> </a:t>
            </a:r>
            <a:r>
              <a:rPr lang="en-US" sz="2400" dirty="0" smtClean="0"/>
              <a:t> </a:t>
            </a:r>
            <a:r>
              <a:rPr lang="en-US" sz="2400" dirty="0" smtClean="0">
                <a:ea typeface="+mn-ea"/>
              </a:rPr>
              <a:t> in diameter</a:t>
            </a:r>
          </a:p>
        </p:txBody>
      </p:sp>
      <p:pic>
        <p:nvPicPr>
          <p:cNvPr id="28675" name="Picture 5" descr="http://blogs.btedmonton.ca/wp-content/uploads/2011/01/Volcano-300x2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429" y="3661833"/>
            <a:ext cx="3628571" cy="3196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4861"/>
          <a:stretch/>
        </p:blipFill>
        <p:spPr>
          <a:xfrm>
            <a:off x="0" y="4487333"/>
            <a:ext cx="5515429" cy="2370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638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>
          <a:xfrm>
            <a:off x="228599" y="228600"/>
            <a:ext cx="8606971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5400" b="1" dirty="0">
                <a:latin typeface="Calibri" charset="0"/>
              </a:rPr>
              <a:t>Types of Volcanoes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4191000" cy="5257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200" dirty="0" smtClean="0">
                <a:ea typeface="+mn-ea"/>
                <a:cs typeface="+mn-cs"/>
              </a:rPr>
              <a:t>Appearance determined by:</a:t>
            </a:r>
          </a:p>
          <a:p>
            <a:pPr marL="914400" lvl="1" indent="-514350">
              <a:defRPr/>
            </a:pPr>
            <a:r>
              <a:rPr lang="en-US" sz="2800" b="1" u="sng" dirty="0" smtClean="0">
                <a:solidFill>
                  <a:srgbClr val="FF0000"/>
                </a:solidFill>
                <a:ea typeface="+mn-ea"/>
              </a:rPr>
              <a:t>Type of material that forms volcano</a:t>
            </a:r>
          </a:p>
          <a:p>
            <a:pPr marL="914400" lvl="1" indent="-514350">
              <a:defRPr/>
            </a:pPr>
            <a:r>
              <a:rPr lang="en-US" sz="2800" b="1" u="sng" dirty="0" smtClean="0">
                <a:solidFill>
                  <a:srgbClr val="FF0000"/>
                </a:solidFill>
                <a:ea typeface="+mn-ea"/>
              </a:rPr>
              <a:t>Type of eruptions</a:t>
            </a:r>
          </a:p>
          <a:p>
            <a:pPr marL="617220" indent="-514350">
              <a:defRPr/>
            </a:pPr>
            <a:r>
              <a:rPr lang="en-US" sz="3600" dirty="0" smtClean="0">
                <a:ea typeface="+mn-ea"/>
                <a:cs typeface="+mn-cs"/>
              </a:rPr>
              <a:t>3 types:</a:t>
            </a:r>
          </a:p>
          <a:p>
            <a:pPr marL="914400" lvl="1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800" dirty="0" smtClean="0">
                <a:ea typeface="+mn-ea"/>
              </a:rPr>
              <a:t>Shield</a:t>
            </a:r>
          </a:p>
          <a:p>
            <a:pPr marL="914400" lvl="1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800" dirty="0" smtClean="0">
                <a:ea typeface="+mn-ea"/>
              </a:rPr>
              <a:t>Cinder cone</a:t>
            </a:r>
          </a:p>
          <a:p>
            <a:pPr marL="914400" lvl="1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800" dirty="0" smtClean="0">
                <a:ea typeface="+mn-ea"/>
              </a:rPr>
              <a:t>Composite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1286" y="1600200"/>
            <a:ext cx="3900714" cy="5257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53429" y="1832429"/>
            <a:ext cx="997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1. </a:t>
            </a:r>
            <a:endParaRPr 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753429" y="3563258"/>
            <a:ext cx="997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2</a:t>
            </a:r>
            <a:r>
              <a:rPr lang="en-US" sz="2400" b="1" dirty="0" smtClean="0"/>
              <a:t>. </a:t>
            </a:r>
            <a:endParaRPr 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753429" y="5395686"/>
            <a:ext cx="997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</a:t>
            </a:r>
            <a:r>
              <a:rPr lang="en-US" sz="2400" b="1" dirty="0" smtClean="0"/>
              <a:t>. 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835084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>
          <a:xfrm>
            <a:off x="2068285" y="214086"/>
            <a:ext cx="4953000" cy="1143000"/>
          </a:xfrm>
        </p:spPr>
        <p:txBody>
          <a:bodyPr/>
          <a:lstStyle/>
          <a:p>
            <a:pPr eaLnBrk="1" hangingPunct="1"/>
            <a:r>
              <a:rPr lang="en-US" b="1" dirty="0">
                <a:latin typeface="Calibri" charset="0"/>
              </a:rPr>
              <a:t>Shield Volcanoes</a:t>
            </a:r>
          </a:p>
        </p:txBody>
      </p:sp>
      <p:sp>
        <p:nvSpPr>
          <p:cNvPr id="32770" name="Content Placeholder 2"/>
          <p:cNvSpPr>
            <a:spLocks noGrp="1"/>
          </p:cNvSpPr>
          <p:nvPr>
            <p:ph idx="1"/>
          </p:nvPr>
        </p:nvSpPr>
        <p:spPr>
          <a:xfrm>
            <a:off x="228600" y="1621971"/>
            <a:ext cx="8229600" cy="3124200"/>
          </a:xfrm>
        </p:spPr>
        <p:txBody>
          <a:bodyPr/>
          <a:lstStyle/>
          <a:p>
            <a:pPr eaLnBrk="1" hangingPunct="1"/>
            <a:r>
              <a:rPr lang="en-US" b="1" u="sng" dirty="0">
                <a:solidFill>
                  <a:srgbClr val="FF0000"/>
                </a:solidFill>
                <a:latin typeface="Calibri" charset="0"/>
              </a:rPr>
              <a:t>Broad, gently sloping sides</a:t>
            </a:r>
          </a:p>
          <a:p>
            <a:pPr eaLnBrk="1" hangingPunct="1"/>
            <a:r>
              <a:rPr lang="en-US" b="1" u="sng" dirty="0">
                <a:solidFill>
                  <a:srgbClr val="FF0000"/>
                </a:solidFill>
                <a:latin typeface="Calibri" charset="0"/>
              </a:rPr>
              <a:t>Non-explosive, quiet eruptions</a:t>
            </a:r>
          </a:p>
          <a:p>
            <a:pPr eaLnBrk="1" hangingPunct="1"/>
            <a:r>
              <a:rPr lang="en-US" dirty="0">
                <a:latin typeface="Calibri" charset="0"/>
              </a:rPr>
              <a:t>Made of layers of basaltic lava</a:t>
            </a:r>
          </a:p>
          <a:p>
            <a:pPr eaLnBrk="1" hangingPunct="1"/>
            <a:r>
              <a:rPr lang="en-US" b="1" u="sng" dirty="0">
                <a:solidFill>
                  <a:srgbClr val="FF0000"/>
                </a:solidFill>
                <a:latin typeface="Calibri" charset="0"/>
              </a:rPr>
              <a:t>Largest</a:t>
            </a:r>
            <a:r>
              <a:rPr lang="en-US" dirty="0">
                <a:latin typeface="Calibri" charset="0"/>
              </a:rPr>
              <a:t> </a:t>
            </a:r>
            <a:r>
              <a:rPr lang="en-US" dirty="0" smtClean="0">
                <a:latin typeface="Calibri" charset="0"/>
              </a:rPr>
              <a:t>type (width wise)</a:t>
            </a:r>
            <a:endParaRPr lang="en-US" dirty="0">
              <a:latin typeface="Calibri" charset="0"/>
            </a:endParaRPr>
          </a:p>
          <a:p>
            <a:pPr lvl="1"/>
            <a:r>
              <a:rPr lang="en-US" sz="2400" dirty="0" smtClean="0">
                <a:latin typeface="Calibri" charset="0"/>
              </a:rPr>
              <a:t>Ex: Mauna </a:t>
            </a:r>
            <a:r>
              <a:rPr lang="en-US" sz="2400" dirty="0">
                <a:latin typeface="Calibri" charset="0"/>
              </a:rPr>
              <a:t>Loa (Hawaii)</a:t>
            </a:r>
          </a:p>
        </p:txBody>
      </p:sp>
      <p:pic>
        <p:nvPicPr>
          <p:cNvPr id="32771" name="Picture 5" descr="http://www.suu.edu/faculty/colberg/hazards/volcanoes/shield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91000"/>
            <a:ext cx="9144000" cy="298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7" descr="http://www.suu.edu/faculty/colberg/hazards/volcanoes/shield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72" b="34587"/>
          <a:stretch>
            <a:fillRect/>
          </a:stretch>
        </p:blipFill>
        <p:spPr bwMode="auto">
          <a:xfrm>
            <a:off x="5181600" y="1632857"/>
            <a:ext cx="3962400" cy="2558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9777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>
          <a:xfrm>
            <a:off x="486228" y="449943"/>
            <a:ext cx="419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b="1" dirty="0">
                <a:latin typeface="Calibri" charset="0"/>
              </a:rPr>
              <a:t>Cinder Cone</a:t>
            </a:r>
          </a:p>
        </p:txBody>
      </p:sp>
      <p:sp>
        <p:nvSpPr>
          <p:cNvPr id="33794" name="Content Placeholder 2"/>
          <p:cNvSpPr>
            <a:spLocks noGrp="1"/>
          </p:cNvSpPr>
          <p:nvPr>
            <p:ph idx="1"/>
          </p:nvPr>
        </p:nvSpPr>
        <p:spPr>
          <a:xfrm>
            <a:off x="0" y="2231570"/>
            <a:ext cx="9144000" cy="4427993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200" b="1" u="sng" dirty="0">
                <a:solidFill>
                  <a:srgbClr val="FF0000"/>
                </a:solidFill>
                <a:latin typeface="Calibri" charset="0"/>
              </a:rPr>
              <a:t>Steep sides, cone shaped</a:t>
            </a:r>
          </a:p>
          <a:p>
            <a:pPr eaLnBrk="1" hangingPunct="1"/>
            <a:r>
              <a:rPr lang="en-US" sz="3200" dirty="0">
                <a:latin typeface="Calibri" charset="0"/>
              </a:rPr>
              <a:t>Mostly basaltic lava</a:t>
            </a:r>
          </a:p>
          <a:p>
            <a:pPr eaLnBrk="1" hangingPunct="1"/>
            <a:r>
              <a:rPr lang="en-US" sz="3200" b="1" u="sng" dirty="0">
                <a:solidFill>
                  <a:srgbClr val="FF0000"/>
                </a:solidFill>
                <a:latin typeface="Calibri" charset="0"/>
              </a:rPr>
              <a:t>Explosive</a:t>
            </a:r>
            <a:r>
              <a:rPr lang="en-US" sz="3200" dirty="0">
                <a:latin typeface="Calibri" charset="0"/>
              </a:rPr>
              <a:t> eruptions </a:t>
            </a:r>
            <a:endParaRPr lang="en-US" sz="3200" dirty="0" smtClean="0">
              <a:latin typeface="Calibri" charset="0"/>
            </a:endParaRPr>
          </a:p>
          <a:p>
            <a:pPr eaLnBrk="1" hangingPunct="1"/>
            <a:r>
              <a:rPr lang="en-US" sz="3200" b="1" u="sng" dirty="0" smtClean="0">
                <a:solidFill>
                  <a:srgbClr val="FF0000"/>
                </a:solidFill>
                <a:latin typeface="Calibri" charset="0"/>
              </a:rPr>
              <a:t>Smallest</a:t>
            </a:r>
            <a:r>
              <a:rPr lang="en-US" sz="3200" dirty="0" smtClean="0">
                <a:latin typeface="Calibri" charset="0"/>
              </a:rPr>
              <a:t> </a:t>
            </a:r>
            <a:r>
              <a:rPr lang="en-US" sz="3200" dirty="0">
                <a:latin typeface="Calibri" charset="0"/>
              </a:rPr>
              <a:t>type (most less than 500 </a:t>
            </a:r>
            <a:r>
              <a:rPr lang="en-US" sz="3200" dirty="0" smtClean="0">
                <a:latin typeface="Calibri" charset="0"/>
              </a:rPr>
              <a:t>m or 0.3 mi </a:t>
            </a:r>
            <a:r>
              <a:rPr lang="en-US" sz="3200" dirty="0">
                <a:latin typeface="Calibri" charset="0"/>
              </a:rPr>
              <a:t>high)</a:t>
            </a:r>
          </a:p>
          <a:p>
            <a:pPr eaLnBrk="1" hangingPunct="1"/>
            <a:r>
              <a:rPr lang="en-US" sz="3200" dirty="0">
                <a:latin typeface="Calibri" charset="0"/>
              </a:rPr>
              <a:t>Often on or near larger volcanoes</a:t>
            </a:r>
          </a:p>
          <a:p>
            <a:pPr lvl="1"/>
            <a:r>
              <a:rPr lang="en-US" sz="2800" dirty="0" smtClean="0">
                <a:latin typeface="Calibri" charset="0"/>
              </a:rPr>
              <a:t>Ex: Lassen </a:t>
            </a:r>
            <a:r>
              <a:rPr lang="en-US" sz="2800" dirty="0">
                <a:latin typeface="Calibri" charset="0"/>
              </a:rPr>
              <a:t>Volcanic Park (California)</a:t>
            </a:r>
          </a:p>
        </p:txBody>
      </p:sp>
      <p:pic>
        <p:nvPicPr>
          <p:cNvPr id="33795" name="Picture 7" descr="http://www.suu.edu/faculty/colberg/hazards/volcanoes/cinder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142" y="0"/>
            <a:ext cx="4299857" cy="3973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1246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5" descr="http://www.suu.edu/faculty/colberg/hazards/volcanoes/composit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143"/>
          <a:stretch>
            <a:fillRect/>
          </a:stretch>
        </p:blipFill>
        <p:spPr bwMode="auto">
          <a:xfrm>
            <a:off x="2419350" y="0"/>
            <a:ext cx="672465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2" name="Content Placeholder 2"/>
          <p:cNvSpPr>
            <a:spLocks noGrp="1"/>
          </p:cNvSpPr>
          <p:nvPr>
            <p:ph idx="1"/>
          </p:nvPr>
        </p:nvSpPr>
        <p:spPr>
          <a:xfrm>
            <a:off x="0" y="2971800"/>
            <a:ext cx="8229600" cy="3886200"/>
          </a:xfrm>
        </p:spPr>
        <p:txBody>
          <a:bodyPr/>
          <a:lstStyle/>
          <a:p>
            <a:pPr eaLnBrk="1" hangingPunct="1"/>
            <a:r>
              <a:rPr lang="en-US" sz="3200" dirty="0">
                <a:latin typeface="Calibri" charset="0"/>
              </a:rPr>
              <a:t>Large, cone shaped, concave slopes</a:t>
            </a:r>
          </a:p>
          <a:p>
            <a:pPr lvl="1" eaLnBrk="1" hangingPunct="1"/>
            <a:r>
              <a:rPr lang="en-US" sz="2800" b="1" u="sng" dirty="0">
                <a:solidFill>
                  <a:srgbClr val="FF0000"/>
                </a:solidFill>
                <a:latin typeface="Calibri" charset="0"/>
              </a:rPr>
              <a:t>Much larger than cinder cones</a:t>
            </a:r>
          </a:p>
          <a:p>
            <a:pPr eaLnBrk="1" hangingPunct="1"/>
            <a:r>
              <a:rPr lang="en-US" sz="3200" dirty="0">
                <a:latin typeface="Calibri" charset="0"/>
              </a:rPr>
              <a:t>Made of </a:t>
            </a:r>
            <a:r>
              <a:rPr lang="en-US" sz="3200" b="1" u="sng" dirty="0">
                <a:solidFill>
                  <a:srgbClr val="FF0000"/>
                </a:solidFill>
                <a:latin typeface="Calibri" charset="0"/>
              </a:rPr>
              <a:t>layers of rock (harden lava) from explosion and lava flows </a:t>
            </a:r>
          </a:p>
          <a:p>
            <a:pPr eaLnBrk="1" hangingPunct="1"/>
            <a:r>
              <a:rPr lang="en-US" sz="3200" b="1" u="sng" dirty="0">
                <a:solidFill>
                  <a:srgbClr val="FF0000"/>
                </a:solidFill>
                <a:latin typeface="Calibri" charset="0"/>
              </a:rPr>
              <a:t>Violent</a:t>
            </a:r>
            <a:r>
              <a:rPr lang="en-US" sz="3200" dirty="0">
                <a:latin typeface="Calibri" charset="0"/>
              </a:rPr>
              <a:t> eruptions (</a:t>
            </a:r>
            <a:r>
              <a:rPr lang="en-US" sz="3200" b="1" u="sng" dirty="0">
                <a:solidFill>
                  <a:srgbClr val="FF0000"/>
                </a:solidFill>
                <a:latin typeface="Calibri" charset="0"/>
              </a:rPr>
              <a:t>with periods of quiet ones</a:t>
            </a:r>
            <a:r>
              <a:rPr lang="en-US" sz="3200" dirty="0">
                <a:latin typeface="Calibri" charset="0"/>
              </a:rPr>
              <a:t>)</a:t>
            </a:r>
          </a:p>
          <a:p>
            <a:pPr lvl="1"/>
            <a:r>
              <a:rPr lang="en-US" sz="2800" dirty="0" smtClean="0">
                <a:latin typeface="Calibri" charset="0"/>
              </a:rPr>
              <a:t>Ex: Mt</a:t>
            </a:r>
            <a:r>
              <a:rPr lang="en-US" sz="2800" dirty="0">
                <a:latin typeface="Calibri" charset="0"/>
              </a:rPr>
              <a:t>, Augustine (Alaska), Mt. St. Helens (Washington)</a:t>
            </a:r>
          </a:p>
          <a:p>
            <a:pPr eaLnBrk="1" hangingPunct="1"/>
            <a:endParaRPr lang="en-US" dirty="0">
              <a:latin typeface="Calibri" charset="0"/>
            </a:endParaRPr>
          </a:p>
        </p:txBody>
      </p:sp>
      <p:pic>
        <p:nvPicPr>
          <p:cNvPr id="35843" name="Picture 7" descr="800px-Everest_North_Face_toward_Base_Camp_Tibet_Luca_Galuzzi_2006_edit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242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Title 1"/>
          <p:cNvSpPr>
            <a:spLocks noGrp="1"/>
          </p:cNvSpPr>
          <p:nvPr>
            <p:ph type="title"/>
          </p:nvPr>
        </p:nvSpPr>
        <p:spPr>
          <a:xfrm>
            <a:off x="-304800" y="0"/>
            <a:ext cx="8229600" cy="838200"/>
          </a:xfrm>
        </p:spPr>
        <p:txBody>
          <a:bodyPr>
            <a:normAutofit/>
          </a:bodyPr>
          <a:lstStyle/>
          <a:p>
            <a:pPr algn="r" eaLnBrk="1" hangingPunct="1"/>
            <a:r>
              <a:rPr lang="en-US" sz="4800" b="1" dirty="0">
                <a:solidFill>
                  <a:schemeClr val="bg1"/>
                </a:solidFill>
                <a:latin typeface="Calibri" charset="0"/>
              </a:rPr>
              <a:t>Composite</a:t>
            </a:r>
            <a:r>
              <a:rPr lang="en-US" sz="4800" dirty="0">
                <a:solidFill>
                  <a:schemeClr val="bg1"/>
                </a:solidFill>
                <a:latin typeface="Calibri" charset="0"/>
              </a:rPr>
              <a:t> </a:t>
            </a:r>
            <a:r>
              <a:rPr lang="en-US" sz="4800" b="1" dirty="0">
                <a:solidFill>
                  <a:schemeClr val="bg1"/>
                </a:solidFill>
                <a:latin typeface="Calibri" charset="0"/>
              </a:rPr>
              <a:t>Volcano</a:t>
            </a:r>
          </a:p>
        </p:txBody>
      </p:sp>
    </p:spTree>
    <p:extLst>
      <p:ext uri="{BB962C8B-B14F-4D97-AF65-F5344CB8AC3E}">
        <p14:creationId xmlns:p14="http://schemas.microsoft.com/office/powerpoint/2010/main" val="3445284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6553200" cy="1143000"/>
          </a:xfrm>
        </p:spPr>
        <p:txBody>
          <a:bodyPr>
            <a:normAutofit/>
          </a:bodyPr>
          <a:lstStyle/>
          <a:p>
            <a:r>
              <a:rPr lang="en-US" sz="4400" b="1" dirty="0">
                <a:latin typeface="Calibri" charset="0"/>
                <a:hlinkClick r:id="rId2"/>
              </a:rPr>
              <a:t>Mt. Vesuvius</a:t>
            </a:r>
            <a:r>
              <a:rPr lang="en-US" sz="4400" b="1" dirty="0">
                <a:latin typeface="Calibri" charset="0"/>
              </a:rPr>
              <a:t>, Italy </a:t>
            </a:r>
          </a:p>
        </p:txBody>
      </p:sp>
      <p:sp>
        <p:nvSpPr>
          <p:cNvPr id="47106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6629400" cy="1524000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Calibri" charset="0"/>
              </a:rPr>
              <a:t>Catastrophic </a:t>
            </a:r>
            <a:r>
              <a:rPr lang="en-US" dirty="0">
                <a:latin typeface="Calibri" charset="0"/>
              </a:rPr>
              <a:t>eruption of A.D. 79 destroyed the cities of Pompeii and Herculaneum and killed at least </a:t>
            </a:r>
            <a:r>
              <a:rPr lang="en-US" dirty="0" smtClean="0">
                <a:latin typeface="Calibri" charset="0"/>
              </a:rPr>
              <a:t>16,000 people</a:t>
            </a:r>
          </a:p>
          <a:p>
            <a:r>
              <a:rPr lang="en-US" dirty="0" smtClean="0">
                <a:latin typeface="Calibri" charset="0"/>
              </a:rPr>
              <a:t>Composite--Buried 10’ deep with lava &amp; ash</a:t>
            </a:r>
            <a:r>
              <a:rPr lang="en-US" dirty="0" smtClean="0">
                <a:latin typeface="Calibri" charset="0"/>
                <a:sym typeface="Wingdings"/>
              </a:rPr>
              <a:t> filled hollows with plaster to see form</a:t>
            </a:r>
            <a:endParaRPr lang="en-US" dirty="0" smtClean="0">
              <a:latin typeface="Calibri" charset="0"/>
            </a:endParaRPr>
          </a:p>
          <a:p>
            <a:r>
              <a:rPr lang="en-US" b="1" u="sng" dirty="0" smtClean="0">
                <a:solidFill>
                  <a:srgbClr val="FF0000"/>
                </a:solidFill>
                <a:latin typeface="Calibri" charset="0"/>
              </a:rPr>
              <a:t>Thermal energy</a:t>
            </a:r>
            <a:r>
              <a:rPr lang="en-US" dirty="0" smtClean="0">
                <a:latin typeface="Calibri" charset="0"/>
                <a:sym typeface="Wingdings"/>
              </a:rPr>
              <a:t>570 degrees F (300 degrees C)</a:t>
            </a:r>
          </a:p>
          <a:p>
            <a:pPr lvl="1"/>
            <a:endParaRPr lang="en-US" dirty="0" smtClean="0">
              <a:latin typeface="Calibri" charset="0"/>
            </a:endParaRPr>
          </a:p>
          <a:p>
            <a:endParaRPr lang="en-US" dirty="0" smtClean="0">
              <a:latin typeface="Calibri" charset="0"/>
            </a:endParaRPr>
          </a:p>
          <a:p>
            <a:endParaRPr lang="en-US" sz="3200" dirty="0">
              <a:latin typeface="Calibri" charset="0"/>
            </a:endParaRPr>
          </a:p>
        </p:txBody>
      </p:sp>
      <p:pic>
        <p:nvPicPr>
          <p:cNvPr id="47107" name="Picture 2" descr="http://1.bp.blogspot.com/-oMMQos8F_E8/TVrWqWizcgI/AAAAAAAAAKQ/8I30cRwBMJ8/s1600/ve3d-vesuviu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07833"/>
            <a:ext cx="4533900" cy="3450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8" name="Picture 4" descr="Pompeii Bodi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407833"/>
            <a:ext cx="5029200" cy="3450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9" name="Picture 6" descr="http://2.bp.blogspot.com/_yoZVx644Jak/TNpa9f0EJHI/AAAAAAAAAg4/o7lFmIu8vnk/s1600/plaster-body-cast-of-pompeii-victim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68"/>
          <a:stretch>
            <a:fillRect/>
          </a:stretch>
        </p:blipFill>
        <p:spPr bwMode="auto">
          <a:xfrm>
            <a:off x="6610350" y="0"/>
            <a:ext cx="253365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48771" y="3407833"/>
            <a:ext cx="6404429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b="1" u="sng" dirty="0" smtClean="0">
                <a:solidFill>
                  <a:schemeClr val="bg1"/>
                </a:solidFill>
                <a:latin typeface="Calibri"/>
                <a:cs typeface="Calibri"/>
              </a:rPr>
              <a:t>Most </a:t>
            </a:r>
            <a:r>
              <a:rPr lang="en-US" sz="2400" b="1" u="sng" dirty="0">
                <a:solidFill>
                  <a:schemeClr val="bg1"/>
                </a:solidFill>
                <a:latin typeface="Calibri"/>
                <a:cs typeface="Calibri"/>
              </a:rPr>
              <a:t>died instantly of extreme heat</a:t>
            </a:r>
            <a:r>
              <a:rPr lang="en-US" sz="2400" b="1" dirty="0">
                <a:solidFill>
                  <a:schemeClr val="bg1"/>
                </a:solidFill>
                <a:latin typeface="Calibri"/>
                <a:cs typeface="Calibri"/>
              </a:rPr>
              <a:t>, with many casualties shocked into a sort of instant rigor mortis.</a:t>
            </a:r>
          </a:p>
        </p:txBody>
      </p:sp>
    </p:spTree>
    <p:extLst>
      <p:ext uri="{BB962C8B-B14F-4D97-AF65-F5344CB8AC3E}">
        <p14:creationId xmlns:p14="http://schemas.microsoft.com/office/powerpoint/2010/main" val="1721227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Earthquakes: Focus vs. Epicenter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58685"/>
            <a:ext cx="8229600" cy="4373563"/>
          </a:xfrm>
        </p:spPr>
        <p:txBody>
          <a:bodyPr/>
          <a:lstStyle/>
          <a:p>
            <a:r>
              <a:rPr lang="en-US" b="1" u="sng" dirty="0">
                <a:solidFill>
                  <a:schemeClr val="tx1"/>
                </a:solidFill>
                <a:latin typeface="Calibri" charset="0"/>
              </a:rPr>
              <a:t>Foc</a:t>
            </a:r>
            <a:r>
              <a:rPr lang="en-US" b="1" u="sng" dirty="0">
                <a:solidFill>
                  <a:srgbClr val="3366FF"/>
                </a:solidFill>
                <a:latin typeface="Calibri" charset="0"/>
              </a:rPr>
              <a:t>u</a:t>
            </a:r>
            <a:r>
              <a:rPr lang="en-US" b="1" u="sng" dirty="0">
                <a:solidFill>
                  <a:schemeClr val="tx1"/>
                </a:solidFill>
                <a:latin typeface="Calibri" charset="0"/>
              </a:rPr>
              <a:t>s</a:t>
            </a:r>
            <a:r>
              <a:rPr lang="en-US" dirty="0">
                <a:latin typeface="Calibri" charset="0"/>
              </a:rPr>
              <a:t>: point</a:t>
            </a:r>
            <a:r>
              <a:rPr lang="en-US" dirty="0">
                <a:solidFill>
                  <a:srgbClr val="000000"/>
                </a:solidFill>
                <a:latin typeface="Calibri" charset="0"/>
              </a:rPr>
              <a:t> </a:t>
            </a:r>
            <a:r>
              <a:rPr lang="en-US" b="1" u="sng" dirty="0">
                <a:solidFill>
                  <a:srgbClr val="3366FF"/>
                </a:solidFill>
                <a:latin typeface="Calibri" charset="0"/>
              </a:rPr>
              <a:t>U</a:t>
            </a:r>
            <a:r>
              <a:rPr lang="en-US" b="1" u="sng" dirty="0">
                <a:solidFill>
                  <a:srgbClr val="000000"/>
                </a:solidFill>
                <a:latin typeface="Calibri" charset="0"/>
              </a:rPr>
              <a:t>NDER</a:t>
            </a:r>
            <a:r>
              <a:rPr lang="en-US" dirty="0">
                <a:solidFill>
                  <a:srgbClr val="000000"/>
                </a:solidFill>
                <a:latin typeface="Calibri" charset="0"/>
              </a:rPr>
              <a:t> </a:t>
            </a:r>
            <a:r>
              <a:rPr lang="en-US" dirty="0">
                <a:latin typeface="Calibri" charset="0"/>
              </a:rPr>
              <a:t>Earth</a:t>
            </a:r>
            <a:r>
              <a:rPr lang="ja-JP" altLang="en-US" dirty="0">
                <a:latin typeface="Calibri" charset="0"/>
              </a:rPr>
              <a:t>’</a:t>
            </a:r>
            <a:r>
              <a:rPr lang="en-US" altLang="ja-JP" dirty="0">
                <a:latin typeface="Calibri" charset="0"/>
              </a:rPr>
              <a:t>s surface where waves originate…along the fault line</a:t>
            </a:r>
          </a:p>
          <a:p>
            <a:r>
              <a:rPr lang="en-US" b="1" u="sng" dirty="0">
                <a:solidFill>
                  <a:schemeClr val="tx1"/>
                </a:solidFill>
                <a:latin typeface="Calibri" charset="0"/>
              </a:rPr>
              <a:t>Epicente</a:t>
            </a:r>
            <a:r>
              <a:rPr lang="en-US" dirty="0">
                <a:solidFill>
                  <a:schemeClr val="tx1"/>
                </a:solidFill>
                <a:latin typeface="Calibri" charset="0"/>
              </a:rPr>
              <a:t>r</a:t>
            </a:r>
            <a:r>
              <a:rPr lang="en-US" dirty="0">
                <a:latin typeface="Calibri" charset="0"/>
              </a:rPr>
              <a:t>: point </a:t>
            </a:r>
            <a:r>
              <a:rPr lang="en-US" b="1" u="sng" dirty="0">
                <a:solidFill>
                  <a:srgbClr val="000000"/>
                </a:solidFill>
                <a:latin typeface="Calibri" charset="0"/>
              </a:rPr>
              <a:t>ON</a:t>
            </a:r>
            <a:r>
              <a:rPr lang="en-US" dirty="0">
                <a:latin typeface="Calibri" charset="0"/>
              </a:rPr>
              <a:t> Earth</a:t>
            </a:r>
            <a:r>
              <a:rPr lang="ja-JP" altLang="en-US" dirty="0">
                <a:latin typeface="Calibri" charset="0"/>
              </a:rPr>
              <a:t>’</a:t>
            </a:r>
            <a:r>
              <a:rPr lang="en-US" altLang="ja-JP" dirty="0">
                <a:latin typeface="Calibri" charset="0"/>
              </a:rPr>
              <a:t>s surface directly above the focus…surface waves begin here and move </a:t>
            </a:r>
            <a:r>
              <a:rPr lang="en-US" altLang="ja-JP" dirty="0" smtClean="0">
                <a:latin typeface="Calibri" charset="0"/>
              </a:rPr>
              <a:t>outward</a:t>
            </a:r>
          </a:p>
          <a:p>
            <a:pPr lvl="1"/>
            <a:r>
              <a:rPr lang="en-US" dirty="0">
                <a:latin typeface="Calibri" charset="0"/>
                <a:hlinkClick r:id="rId2"/>
              </a:rPr>
              <a:t>Focus of an </a:t>
            </a:r>
            <a:r>
              <a:rPr lang="en-US" dirty="0" smtClean="0">
                <a:latin typeface="Calibri" charset="0"/>
                <a:hlinkClick r:id="rId2"/>
              </a:rPr>
              <a:t>Earthquake</a:t>
            </a:r>
            <a:r>
              <a:rPr lang="en-US" dirty="0" smtClean="0">
                <a:latin typeface="Calibri" charset="0"/>
              </a:rPr>
              <a:t>                  </a:t>
            </a:r>
            <a:endParaRPr lang="en-US" dirty="0">
              <a:latin typeface="Calibri" charset="0"/>
            </a:endParaRPr>
          </a:p>
          <a:p>
            <a:pPr lvl="1"/>
            <a:endParaRPr lang="en-US" altLang="ja-JP" dirty="0">
              <a:latin typeface="Calibri" charset="0"/>
            </a:endParaRP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3483429"/>
            <a:ext cx="2743200" cy="33745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r="2703" b="6452"/>
          <a:stretch/>
        </p:blipFill>
        <p:spPr>
          <a:xfrm>
            <a:off x="0" y="3483429"/>
            <a:ext cx="6400800" cy="337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5322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Seismic Waves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96572"/>
            <a:ext cx="9144000" cy="5261428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chemeClr val="tx1"/>
                </a:solidFill>
                <a:latin typeface="Calibri" charset="0"/>
              </a:rPr>
              <a:t>3 types of seismic waves:</a:t>
            </a:r>
            <a:endParaRPr lang="en-US" sz="4400" dirty="0">
              <a:solidFill>
                <a:schemeClr val="tx1"/>
              </a:solidFill>
              <a:latin typeface="Calibri" charset="0"/>
            </a:endParaRPr>
          </a:p>
          <a:p>
            <a:pPr marL="868680" lvl="1" indent="-457200">
              <a:buClrTx/>
              <a:buFont typeface="+mj-lt"/>
              <a:buAutoNum type="arabicPeriod"/>
            </a:pPr>
            <a:r>
              <a:rPr lang="en-US" sz="4400" dirty="0">
                <a:solidFill>
                  <a:srgbClr val="3366FF"/>
                </a:solidFill>
                <a:latin typeface="Calibri" charset="0"/>
              </a:rPr>
              <a:t>P</a:t>
            </a:r>
            <a:r>
              <a:rPr lang="en-US" sz="4400" dirty="0">
                <a:solidFill>
                  <a:schemeClr val="tx1"/>
                </a:solidFill>
                <a:latin typeface="Calibri" charset="0"/>
              </a:rPr>
              <a:t>-</a:t>
            </a:r>
            <a:r>
              <a:rPr lang="en-US" sz="4400" dirty="0" smtClean="0">
                <a:solidFill>
                  <a:schemeClr val="tx1"/>
                </a:solidFill>
                <a:latin typeface="Calibri" charset="0"/>
              </a:rPr>
              <a:t>waves</a:t>
            </a:r>
          </a:p>
          <a:p>
            <a:pPr marL="868680" lvl="1" indent="-457200">
              <a:buClrTx/>
              <a:buFont typeface="+mj-lt"/>
              <a:buAutoNum type="arabicPeriod"/>
            </a:pPr>
            <a:r>
              <a:rPr lang="en-US" sz="4400" dirty="0" smtClean="0">
                <a:solidFill>
                  <a:srgbClr val="910091"/>
                </a:solidFill>
                <a:latin typeface="Calibri" charset="0"/>
              </a:rPr>
              <a:t>S</a:t>
            </a:r>
            <a:r>
              <a:rPr lang="en-US" sz="4400" dirty="0">
                <a:solidFill>
                  <a:schemeClr val="tx1"/>
                </a:solidFill>
                <a:latin typeface="Calibri" charset="0"/>
              </a:rPr>
              <a:t>-</a:t>
            </a:r>
            <a:r>
              <a:rPr lang="en-US" sz="4400" dirty="0" smtClean="0">
                <a:solidFill>
                  <a:schemeClr val="tx1"/>
                </a:solidFill>
                <a:latin typeface="Calibri" charset="0"/>
              </a:rPr>
              <a:t>waves</a:t>
            </a:r>
          </a:p>
          <a:p>
            <a:pPr marL="868680" lvl="1" indent="-457200">
              <a:buClrTx/>
              <a:buFont typeface="+mj-lt"/>
              <a:buAutoNum type="arabicPeriod"/>
            </a:pPr>
            <a:r>
              <a:rPr lang="en-US" sz="4400" dirty="0" smtClean="0">
                <a:solidFill>
                  <a:srgbClr val="008000"/>
                </a:solidFill>
                <a:latin typeface="Calibri" charset="0"/>
              </a:rPr>
              <a:t>Surface</a:t>
            </a:r>
            <a:r>
              <a:rPr lang="en-US" sz="4400" dirty="0" smtClean="0">
                <a:solidFill>
                  <a:schemeClr val="tx1"/>
                </a:solidFill>
                <a:latin typeface="Calibri" charset="0"/>
              </a:rPr>
              <a:t> waves</a:t>
            </a:r>
          </a:p>
          <a:p>
            <a:pPr marL="411480" lvl="1" indent="0">
              <a:buClrTx/>
              <a:buNone/>
            </a:pPr>
            <a:endParaRPr lang="en-US" sz="4400" dirty="0">
              <a:solidFill>
                <a:schemeClr val="tx1"/>
              </a:solidFill>
              <a:latin typeface="Calibri" charset="0"/>
            </a:endParaRPr>
          </a:p>
          <a:p>
            <a:pPr marL="411480" lvl="1" indent="0">
              <a:buClrTx/>
              <a:buNone/>
            </a:pPr>
            <a:r>
              <a:rPr lang="en-US" sz="3600" dirty="0" smtClean="0">
                <a:solidFill>
                  <a:schemeClr val="tx1"/>
                </a:solidFill>
                <a:hlinkClick r:id="rId2"/>
              </a:rPr>
              <a:t>Seismic Waves Song</a:t>
            </a:r>
            <a:endParaRPr lang="en-US" sz="3600" dirty="0" smtClean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5714" y="2286000"/>
            <a:ext cx="4608286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7446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3366FF"/>
                </a:solidFill>
              </a:rPr>
              <a:t>P-Waves</a:t>
            </a:r>
            <a:endParaRPr lang="en-US" dirty="0">
              <a:solidFill>
                <a:srgbClr val="3366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>
              <a:buClr>
                <a:schemeClr val="accent1"/>
              </a:buClr>
            </a:pPr>
            <a:r>
              <a:rPr lang="en-US" sz="3200" dirty="0" smtClean="0">
                <a:solidFill>
                  <a:srgbClr val="000000"/>
                </a:solidFill>
                <a:latin typeface="Calibri" charset="0"/>
              </a:rPr>
              <a:t>P (primary)-waves: move the </a:t>
            </a:r>
            <a:r>
              <a:rPr lang="en-US" sz="3200" b="1" u="sng" dirty="0" smtClean="0">
                <a:solidFill>
                  <a:srgbClr val="3366FF"/>
                </a:solidFill>
                <a:latin typeface="Calibri" charset="0"/>
              </a:rPr>
              <a:t>fastest</a:t>
            </a:r>
          </a:p>
          <a:p>
            <a:pPr marL="342900" lvl="1">
              <a:buClr>
                <a:schemeClr val="accent1"/>
              </a:buClr>
            </a:pPr>
            <a:r>
              <a:rPr lang="en-US" sz="3200" dirty="0" smtClean="0">
                <a:solidFill>
                  <a:srgbClr val="000000"/>
                </a:solidFill>
                <a:latin typeface="Calibri" charset="0"/>
              </a:rPr>
              <a:t>Rocks </a:t>
            </a:r>
            <a:r>
              <a:rPr lang="en-US" sz="3200" dirty="0">
                <a:solidFill>
                  <a:srgbClr val="000000"/>
                </a:solidFill>
                <a:latin typeface="Calibri" charset="0"/>
              </a:rPr>
              <a:t>are squeezed &amp; pushed </a:t>
            </a:r>
            <a:r>
              <a:rPr lang="en-US" sz="3200" b="1" u="sng" dirty="0">
                <a:solidFill>
                  <a:srgbClr val="3366FF"/>
                </a:solidFill>
                <a:latin typeface="Calibri" charset="0"/>
              </a:rPr>
              <a:t>in</a:t>
            </a:r>
            <a:r>
              <a:rPr lang="en-US" sz="3200" u="sng" dirty="0">
                <a:solidFill>
                  <a:srgbClr val="3366FF"/>
                </a:solidFill>
                <a:latin typeface="Calibri" charset="0"/>
              </a:rPr>
              <a:t> </a:t>
            </a:r>
            <a:r>
              <a:rPr lang="en-US" sz="3200" b="1" u="sng" dirty="0" smtClean="0">
                <a:solidFill>
                  <a:srgbClr val="3366FF"/>
                </a:solidFill>
                <a:latin typeface="Calibri" charset="0"/>
              </a:rPr>
              <a:t>direction </a:t>
            </a:r>
            <a:r>
              <a:rPr lang="en-US" sz="3200" b="1" u="sng" dirty="0">
                <a:solidFill>
                  <a:srgbClr val="3366FF"/>
                </a:solidFill>
                <a:latin typeface="Calibri" charset="0"/>
              </a:rPr>
              <a:t>of wave (longitudinal</a:t>
            </a:r>
            <a:r>
              <a:rPr lang="en-US" sz="3200" b="1" dirty="0" smtClean="0">
                <a:solidFill>
                  <a:srgbClr val="3366FF"/>
                </a:solidFill>
                <a:latin typeface="Calibri" charset="0"/>
              </a:rPr>
              <a:t>)</a:t>
            </a:r>
          </a:p>
          <a:p>
            <a:pPr marL="342900" lvl="1">
              <a:buClr>
                <a:schemeClr val="accent1"/>
              </a:buClr>
            </a:pPr>
            <a:r>
              <a:rPr lang="en-US" sz="3200" dirty="0" smtClean="0">
                <a:solidFill>
                  <a:srgbClr val="3366FF"/>
                </a:solidFill>
                <a:latin typeface="Calibri" charset="0"/>
                <a:hlinkClick r:id="rId2"/>
              </a:rPr>
              <a:t>P-Wave Animation</a:t>
            </a:r>
            <a:endParaRPr lang="en-US" sz="3200" dirty="0" smtClean="0">
              <a:solidFill>
                <a:srgbClr val="3366FF"/>
              </a:solidFill>
              <a:latin typeface="Calibri" charset="0"/>
            </a:endParaRPr>
          </a:p>
          <a:p>
            <a:pPr marL="114300" lvl="1" indent="0">
              <a:buClr>
                <a:schemeClr val="accent1"/>
              </a:buClr>
              <a:buNone/>
            </a:pPr>
            <a:endParaRPr lang="en-US" sz="3200" b="1" u="sng" dirty="0">
              <a:solidFill>
                <a:srgbClr val="00B0F0"/>
              </a:solidFill>
              <a:latin typeface="Calibri" charset="0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571" y="4114800"/>
            <a:ext cx="7619999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7164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10091"/>
                </a:solidFill>
              </a:rPr>
              <a:t>S-Waves</a:t>
            </a:r>
            <a:endParaRPr lang="en-US" dirty="0">
              <a:solidFill>
                <a:srgbClr val="91009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>
              <a:buClr>
                <a:schemeClr val="accent1"/>
              </a:buClr>
            </a:pPr>
            <a:r>
              <a:rPr lang="en-US" sz="3200" dirty="0" smtClean="0">
                <a:solidFill>
                  <a:srgbClr val="000000"/>
                </a:solidFill>
                <a:latin typeface="Calibri" charset="0"/>
              </a:rPr>
              <a:t>S (secondary/shear)-waves: rocks </a:t>
            </a:r>
            <a:r>
              <a:rPr lang="en-US" sz="3200" dirty="0">
                <a:solidFill>
                  <a:srgbClr val="000000"/>
                </a:solidFill>
                <a:latin typeface="Calibri" charset="0"/>
              </a:rPr>
              <a:t>move at </a:t>
            </a:r>
            <a:r>
              <a:rPr lang="en-US" sz="3200" b="1" u="sng" dirty="0">
                <a:solidFill>
                  <a:srgbClr val="910091"/>
                </a:solidFill>
                <a:latin typeface="Calibri" charset="0"/>
              </a:rPr>
              <a:t>right angles (transverse)</a:t>
            </a:r>
            <a:r>
              <a:rPr lang="en-US" sz="3200" dirty="0">
                <a:solidFill>
                  <a:srgbClr val="910091"/>
                </a:solidFill>
                <a:latin typeface="Calibri" charset="0"/>
              </a:rPr>
              <a:t> </a:t>
            </a:r>
            <a:r>
              <a:rPr lang="en-US" sz="3200" dirty="0">
                <a:solidFill>
                  <a:schemeClr val="tx1"/>
                </a:solidFill>
                <a:latin typeface="Calibri" charset="0"/>
              </a:rPr>
              <a:t>to </a:t>
            </a:r>
            <a:r>
              <a:rPr lang="en-US" sz="3200" dirty="0" smtClean="0">
                <a:solidFill>
                  <a:schemeClr val="tx1"/>
                </a:solidFill>
                <a:latin typeface="Calibri" charset="0"/>
              </a:rPr>
              <a:t>direction of </a:t>
            </a:r>
            <a:r>
              <a:rPr lang="en-US" sz="3200" dirty="0" smtClean="0">
                <a:solidFill>
                  <a:srgbClr val="000000"/>
                </a:solidFill>
                <a:latin typeface="Calibri" charset="0"/>
              </a:rPr>
              <a:t>waves</a:t>
            </a:r>
            <a:endParaRPr lang="en-US" sz="3200" dirty="0">
              <a:solidFill>
                <a:srgbClr val="000000"/>
              </a:solidFill>
              <a:latin typeface="Calibri" charset="0"/>
            </a:endParaRPr>
          </a:p>
          <a:p>
            <a:pPr marL="342900" lvl="1">
              <a:buClr>
                <a:schemeClr val="accent1"/>
              </a:buClr>
            </a:pPr>
            <a:r>
              <a:rPr lang="en-US" sz="3200" b="1" u="sng" dirty="0" smtClean="0">
                <a:solidFill>
                  <a:srgbClr val="910091"/>
                </a:solidFill>
                <a:latin typeface="Calibri" charset="0"/>
              </a:rPr>
              <a:t>Slower</a:t>
            </a:r>
            <a:r>
              <a:rPr lang="en-US" sz="3200" b="1" dirty="0" smtClean="0">
                <a:solidFill>
                  <a:srgbClr val="7030A0"/>
                </a:solidFill>
                <a:latin typeface="Calibri" charset="0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Calibri" charset="0"/>
              </a:rPr>
              <a:t>than P-waves</a:t>
            </a:r>
          </a:p>
          <a:p>
            <a:pPr marL="342900" lvl="1">
              <a:buClr>
                <a:schemeClr val="accent1"/>
              </a:buClr>
            </a:pPr>
            <a:r>
              <a:rPr lang="en-US" sz="3200" dirty="0" smtClean="0">
                <a:solidFill>
                  <a:schemeClr val="tx1"/>
                </a:solidFill>
                <a:latin typeface="Calibri" charset="0"/>
                <a:hlinkClick r:id="rId2"/>
              </a:rPr>
              <a:t>S-Wave Animation</a:t>
            </a:r>
            <a:endParaRPr lang="en-US" sz="3200" dirty="0">
              <a:solidFill>
                <a:schemeClr val="tx1"/>
              </a:solidFill>
              <a:latin typeface="Calibri" charset="0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486" y="4118428"/>
            <a:ext cx="7761514" cy="2739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3732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</a:rPr>
              <a:t>Surface waves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6128" y="1669144"/>
            <a:ext cx="8229600" cy="4801734"/>
          </a:xfrm>
        </p:spPr>
        <p:txBody>
          <a:bodyPr/>
          <a:lstStyle/>
          <a:p>
            <a:pPr marL="342900" lvl="1">
              <a:buClr>
                <a:schemeClr val="accent1"/>
              </a:buClr>
            </a:pPr>
            <a:r>
              <a:rPr lang="en-US" sz="3200" dirty="0" smtClean="0">
                <a:solidFill>
                  <a:srgbClr val="000000"/>
                </a:solidFill>
                <a:latin typeface="Calibri" charset="0"/>
              </a:rPr>
              <a:t>Rocks </a:t>
            </a:r>
            <a:r>
              <a:rPr lang="en-US" sz="3200" dirty="0">
                <a:solidFill>
                  <a:srgbClr val="000000"/>
                </a:solidFill>
                <a:latin typeface="Calibri" charset="0"/>
              </a:rPr>
              <a:t>move </a:t>
            </a:r>
            <a:r>
              <a:rPr lang="en-US" sz="3200" b="1" u="sng" dirty="0">
                <a:solidFill>
                  <a:srgbClr val="008000"/>
                </a:solidFill>
                <a:latin typeface="Calibri" charset="0"/>
              </a:rPr>
              <a:t>sideways and up &amp; </a:t>
            </a:r>
            <a:r>
              <a:rPr lang="en-US" sz="3200" b="1" u="sng" dirty="0" smtClean="0">
                <a:solidFill>
                  <a:srgbClr val="008000"/>
                </a:solidFill>
                <a:latin typeface="Calibri" charset="0"/>
              </a:rPr>
              <a:t>down</a:t>
            </a:r>
            <a:endParaRPr lang="en-US" sz="3200" u="sng" dirty="0">
              <a:solidFill>
                <a:srgbClr val="008000"/>
              </a:solidFill>
              <a:latin typeface="Calibri" charset="0"/>
            </a:endParaRPr>
          </a:p>
          <a:p>
            <a:pPr marL="342900" lvl="1">
              <a:buClr>
                <a:schemeClr val="accent1"/>
              </a:buClr>
            </a:pPr>
            <a:r>
              <a:rPr lang="en-US" sz="3200" b="1" u="sng" dirty="0" smtClean="0">
                <a:solidFill>
                  <a:srgbClr val="008000"/>
                </a:solidFill>
                <a:latin typeface="Calibri" charset="0"/>
              </a:rPr>
              <a:t>Slowest</a:t>
            </a:r>
            <a:r>
              <a:rPr lang="en-US" sz="3200" b="1" dirty="0" smtClean="0">
                <a:solidFill>
                  <a:srgbClr val="00B050"/>
                </a:solidFill>
                <a:latin typeface="Calibri" charset="0"/>
              </a:rPr>
              <a:t> </a:t>
            </a:r>
            <a:r>
              <a:rPr lang="en-US" sz="3200" dirty="0" smtClean="0">
                <a:solidFill>
                  <a:srgbClr val="000000"/>
                </a:solidFill>
                <a:latin typeface="Calibri" charset="0"/>
              </a:rPr>
              <a:t>of the three types </a:t>
            </a:r>
          </a:p>
          <a:p>
            <a:pPr marL="114300" lvl="1" indent="0">
              <a:buClr>
                <a:schemeClr val="accent1"/>
              </a:buClr>
              <a:buNone/>
            </a:pPr>
            <a:r>
              <a:rPr lang="en-US" sz="3200" dirty="0">
                <a:solidFill>
                  <a:srgbClr val="000000"/>
                </a:solidFill>
                <a:latin typeface="Calibri" charset="0"/>
              </a:rPr>
              <a:t> </a:t>
            </a:r>
            <a:r>
              <a:rPr lang="en-US" sz="3200" dirty="0" smtClean="0">
                <a:solidFill>
                  <a:srgbClr val="000000"/>
                </a:solidFill>
                <a:latin typeface="Calibri" charset="0"/>
              </a:rPr>
              <a:t>  of waves</a:t>
            </a:r>
          </a:p>
          <a:p>
            <a:pPr marL="342900" lvl="1">
              <a:buClr>
                <a:schemeClr val="accent1"/>
              </a:buClr>
            </a:pPr>
            <a:r>
              <a:rPr lang="en-US" sz="3200" dirty="0">
                <a:solidFill>
                  <a:srgbClr val="000000"/>
                </a:solidFill>
                <a:latin typeface="Calibri" charset="0"/>
              </a:rPr>
              <a:t>M</a:t>
            </a:r>
            <a:r>
              <a:rPr lang="en-US" sz="3200" dirty="0" smtClean="0">
                <a:solidFill>
                  <a:srgbClr val="000000"/>
                </a:solidFill>
                <a:latin typeface="Calibri" charset="0"/>
              </a:rPr>
              <a:t>ost </a:t>
            </a:r>
            <a:r>
              <a:rPr lang="en-US" sz="3200" b="1" u="sng" dirty="0" smtClean="0">
                <a:solidFill>
                  <a:srgbClr val="008000"/>
                </a:solidFill>
                <a:latin typeface="Calibri" charset="0"/>
              </a:rPr>
              <a:t>destructive</a:t>
            </a:r>
            <a:r>
              <a:rPr lang="en-US" sz="3200" dirty="0" smtClean="0">
                <a:solidFill>
                  <a:srgbClr val="000000"/>
                </a:solidFill>
                <a:latin typeface="Calibri" charset="0"/>
              </a:rPr>
              <a:t> wave</a:t>
            </a:r>
          </a:p>
          <a:p>
            <a:pPr marL="342900" lvl="1">
              <a:buClr>
                <a:schemeClr val="accent1"/>
              </a:buClr>
            </a:pPr>
            <a:endParaRPr lang="en-US" sz="3200" b="1" u="sng" dirty="0" smtClean="0">
              <a:solidFill>
                <a:srgbClr val="008000"/>
              </a:solidFill>
              <a:latin typeface="Calibri" charset="0"/>
            </a:endParaRPr>
          </a:p>
          <a:p>
            <a:pPr marL="114300" lvl="1" indent="0">
              <a:buClr>
                <a:schemeClr val="accent1"/>
              </a:buClr>
              <a:buNone/>
            </a:pPr>
            <a:r>
              <a:rPr lang="en-US" sz="3200" u="sng" dirty="0" smtClean="0">
                <a:solidFill>
                  <a:srgbClr val="008000"/>
                </a:solidFill>
                <a:hlinkClick r:id="rId2"/>
              </a:rPr>
              <a:t>Surface Wave Animation</a:t>
            </a:r>
            <a:endParaRPr lang="en-US" sz="3200" u="sng" dirty="0">
              <a:solidFill>
                <a:srgbClr val="008000"/>
              </a:solidFill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2857" y="2431144"/>
            <a:ext cx="3701143" cy="4281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850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5286" y="3265714"/>
            <a:ext cx="4408713" cy="3574144"/>
          </a:xfrm>
          <a:prstGeom prst="rect">
            <a:avLst/>
          </a:prstGeom>
        </p:spPr>
      </p:pic>
      <p:pic>
        <p:nvPicPr>
          <p:cNvPr id="4" name="Picture 3" descr="http://chuma.cas.usf.edu/~juster/A3/seismogram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61729"/>
            <a:ext cx="4735285" cy="1996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are earthquakes measured?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96571"/>
            <a:ext cx="8229600" cy="4373563"/>
          </a:xfrm>
        </p:spPr>
        <p:txBody>
          <a:bodyPr/>
          <a:lstStyle/>
          <a:p>
            <a:r>
              <a:rPr lang="en-US" b="1" u="sng" dirty="0" smtClean="0"/>
              <a:t>Seismograph</a:t>
            </a:r>
            <a:r>
              <a:rPr lang="en-US" dirty="0" smtClean="0"/>
              <a:t>: </a:t>
            </a:r>
            <a:r>
              <a:rPr lang="en-US" b="1" u="sng" dirty="0" smtClean="0">
                <a:solidFill>
                  <a:srgbClr val="008000"/>
                </a:solidFill>
              </a:rPr>
              <a:t>instrument</a:t>
            </a:r>
            <a:r>
              <a:rPr lang="en-US" dirty="0" smtClean="0"/>
              <a:t> that can detect, amplify, and record ground vibrations too small to be perceived by human beings</a:t>
            </a:r>
          </a:p>
          <a:p>
            <a:r>
              <a:rPr lang="en-US" b="1" u="sng" dirty="0" err="1" smtClean="0"/>
              <a:t>Seisomogram</a:t>
            </a:r>
            <a:r>
              <a:rPr lang="en-US" dirty="0" smtClean="0"/>
              <a:t>: a </a:t>
            </a:r>
            <a:r>
              <a:rPr lang="en-US" b="1" u="sng" dirty="0" smtClean="0">
                <a:solidFill>
                  <a:srgbClr val="008000"/>
                </a:solidFill>
              </a:rPr>
              <a:t>graph</a:t>
            </a:r>
            <a:r>
              <a:rPr lang="en-US" dirty="0" smtClean="0"/>
              <a:t> showing the motion of the ground versus time</a:t>
            </a:r>
          </a:p>
          <a:p>
            <a:r>
              <a:rPr lang="en-US" dirty="0" smtClean="0">
                <a:hlinkClick r:id="rId4"/>
              </a:rPr>
              <a:t>Seismograph Animation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Seismograph-ing to the beat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Cali Seismogram Real Time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74951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Travel-time curves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0629" y="1447799"/>
            <a:ext cx="4191000" cy="52578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500" dirty="0" smtClean="0">
                <a:ea typeface="+mn-ea"/>
                <a:cs typeface="+mn-cs"/>
              </a:rPr>
              <a:t>Measures the time </a:t>
            </a:r>
            <a:r>
              <a:rPr lang="en-US" sz="2500" b="1" u="sng" dirty="0" smtClean="0">
                <a:solidFill>
                  <a:srgbClr val="FF0000"/>
                </a:solidFill>
                <a:ea typeface="+mn-ea"/>
                <a:cs typeface="+mn-cs"/>
              </a:rPr>
              <a:t>between P &amp; S-waves </a:t>
            </a:r>
            <a:r>
              <a:rPr lang="en-US" sz="2500" dirty="0" smtClean="0">
                <a:ea typeface="+mn-ea"/>
                <a:cs typeface="+mn-cs"/>
              </a:rPr>
              <a:t>(that hit a particular seismic station)</a:t>
            </a:r>
          </a:p>
          <a:p>
            <a:pPr lvl="1">
              <a:defRPr/>
            </a:pPr>
            <a:r>
              <a:rPr lang="en-US" sz="2000" dirty="0" smtClean="0"/>
              <a:t>Wave speed differs b/c of </a:t>
            </a:r>
            <a:r>
              <a:rPr lang="en-US" sz="2000" b="1" u="sng" dirty="0" smtClean="0">
                <a:solidFill>
                  <a:srgbClr val="FF0000"/>
                </a:solidFill>
              </a:rPr>
              <a:t>density &amp; rigidity of Earth’s layers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500" dirty="0" smtClean="0">
                <a:ea typeface="+mn-ea"/>
                <a:cs typeface="+mn-cs"/>
              </a:rPr>
              <a:t>Tells you the </a:t>
            </a:r>
            <a:r>
              <a:rPr lang="en-US" sz="2500" b="1" u="sng" dirty="0" smtClean="0">
                <a:solidFill>
                  <a:srgbClr val="FF0000"/>
                </a:solidFill>
                <a:ea typeface="+mn-ea"/>
                <a:cs typeface="+mn-cs"/>
              </a:rPr>
              <a:t>distance of location from epicenter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500" dirty="0" smtClean="0">
                <a:ea typeface="+mn-ea"/>
                <a:cs typeface="+mn-cs"/>
              </a:rPr>
              <a:t>As the time between waves</a:t>
            </a:r>
            <a:r>
              <a:rPr lang="en-US" sz="2500" dirty="0" smtClean="0">
                <a:solidFill>
                  <a:srgbClr val="FF0000"/>
                </a:solidFill>
                <a:ea typeface="+mn-ea"/>
                <a:cs typeface="+mn-cs"/>
              </a:rPr>
              <a:t> </a:t>
            </a:r>
            <a:r>
              <a:rPr lang="en-US" sz="2500" b="1" u="sng" dirty="0" smtClean="0">
                <a:solidFill>
                  <a:srgbClr val="FF0000"/>
                </a:solidFill>
                <a:ea typeface="+mn-ea"/>
                <a:cs typeface="+mn-cs"/>
              </a:rPr>
              <a:t>increases </a:t>
            </a:r>
            <a:r>
              <a:rPr lang="en-US" sz="2500" dirty="0" smtClean="0">
                <a:ea typeface="+mn-ea"/>
                <a:cs typeface="+mn-cs"/>
              </a:rPr>
              <a:t>the distance from epicenter </a:t>
            </a:r>
            <a:r>
              <a:rPr lang="en-US" sz="2500" b="1" u="sng" dirty="0" smtClean="0">
                <a:solidFill>
                  <a:srgbClr val="FF0000"/>
                </a:solidFill>
                <a:ea typeface="+mn-ea"/>
                <a:cs typeface="+mn-cs"/>
              </a:rPr>
              <a:t>increases</a:t>
            </a:r>
          </a:p>
          <a:p>
            <a:pPr lvl="1">
              <a:defRPr/>
            </a:pPr>
            <a:r>
              <a:rPr lang="en-US" sz="1900" b="1" u="sng" dirty="0" smtClean="0">
                <a:solidFill>
                  <a:srgbClr val="FF0000"/>
                </a:solidFill>
              </a:rPr>
              <a:t>Time &amp; Distance= Direct</a:t>
            </a:r>
            <a:r>
              <a:rPr lang="en-US" sz="1900" dirty="0" smtClean="0">
                <a:solidFill>
                  <a:srgbClr val="FF0000"/>
                </a:solidFill>
              </a:rPr>
              <a:t> </a:t>
            </a:r>
            <a:r>
              <a:rPr lang="en-US" sz="1900" dirty="0" smtClean="0"/>
              <a:t>relationship!</a:t>
            </a:r>
            <a:endParaRPr lang="en-US" sz="1900" b="1" u="sng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1629" y="1447799"/>
            <a:ext cx="4822371" cy="5410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0950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Custom 16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31AEF0"/>
      </a:hlink>
      <a:folHlink>
        <a:srgbClr val="9A5CB2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华文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Apothecary.thmx</Template>
  <TotalTime>4201</TotalTime>
  <Words>1101</Words>
  <Application>Microsoft Macintosh PowerPoint</Application>
  <PresentationFormat>On-screen Show (4:3)</PresentationFormat>
  <Paragraphs>157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Apothecary</vt:lpstr>
      <vt:lpstr>Chapter 21 Section 2 Earthquakes &amp; Volcanoes</vt:lpstr>
      <vt:lpstr>Earthquakes</vt:lpstr>
      <vt:lpstr>Earthquakes: Focus vs. Epicenter</vt:lpstr>
      <vt:lpstr>Seismic Waves</vt:lpstr>
      <vt:lpstr>P-Waves</vt:lpstr>
      <vt:lpstr>S-Waves</vt:lpstr>
      <vt:lpstr>Surface waves</vt:lpstr>
      <vt:lpstr>How are earthquakes measured?</vt:lpstr>
      <vt:lpstr>Travel-time curves</vt:lpstr>
      <vt:lpstr>Locating the Epicenter</vt:lpstr>
      <vt:lpstr>Big Deal?  What does that tell us…</vt:lpstr>
      <vt:lpstr>Determining Destruction</vt:lpstr>
      <vt:lpstr>Determining Destruction con’t</vt:lpstr>
      <vt:lpstr>Tsunamis</vt:lpstr>
      <vt:lpstr>Volcanoes</vt:lpstr>
      <vt:lpstr>Zones of Volcanism</vt:lpstr>
      <vt:lpstr>Location of Volcanoes</vt:lpstr>
      <vt:lpstr>Major Belt of Convergent Volcanoes</vt:lpstr>
      <vt:lpstr>Divergent Volcanism</vt:lpstr>
      <vt:lpstr>Hot Spots</vt:lpstr>
      <vt:lpstr>Volcano Anatomy</vt:lpstr>
      <vt:lpstr>Types of Volcanoes</vt:lpstr>
      <vt:lpstr>Shield Volcanoes</vt:lpstr>
      <vt:lpstr>Cinder Cone</vt:lpstr>
      <vt:lpstr>Composite Volcano</vt:lpstr>
      <vt:lpstr>Mt. Vesuvius, Italy </vt:lpstr>
    </vt:vector>
  </TitlesOfParts>
  <Company>EGHS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21 Section 2 Earthquakes &amp; Volcanoes</dc:title>
  <dc:creator>Jillian Boisse</dc:creator>
  <cp:lastModifiedBy>Jillian Boisse</cp:lastModifiedBy>
  <cp:revision>43</cp:revision>
  <dcterms:created xsi:type="dcterms:W3CDTF">2013-05-04T22:13:19Z</dcterms:created>
  <dcterms:modified xsi:type="dcterms:W3CDTF">2014-05-20T14:24:05Z</dcterms:modified>
</cp:coreProperties>
</file>